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32"/>
  </p:notesMasterIdLst>
  <p:sldIdLst>
    <p:sldId id="256" r:id="rId2"/>
    <p:sldId id="257" r:id="rId3"/>
    <p:sldId id="259" r:id="rId4"/>
    <p:sldId id="261" r:id="rId5"/>
    <p:sldId id="264" r:id="rId6"/>
    <p:sldId id="258" r:id="rId7"/>
    <p:sldId id="263" r:id="rId8"/>
    <p:sldId id="262" r:id="rId9"/>
    <p:sldId id="266" r:id="rId10"/>
    <p:sldId id="268" r:id="rId11"/>
    <p:sldId id="267" r:id="rId12"/>
    <p:sldId id="265" r:id="rId13"/>
    <p:sldId id="283" r:id="rId14"/>
    <p:sldId id="273" r:id="rId15"/>
    <p:sldId id="280" r:id="rId16"/>
    <p:sldId id="276" r:id="rId17"/>
    <p:sldId id="269" r:id="rId18"/>
    <p:sldId id="281" r:id="rId19"/>
    <p:sldId id="279" r:id="rId20"/>
    <p:sldId id="282" r:id="rId21"/>
    <p:sldId id="285" r:id="rId22"/>
    <p:sldId id="277" r:id="rId23"/>
    <p:sldId id="284" r:id="rId24"/>
    <p:sldId id="290" r:id="rId25"/>
    <p:sldId id="289" r:id="rId26"/>
    <p:sldId id="286" r:id="rId27"/>
    <p:sldId id="288" r:id="rId28"/>
    <p:sldId id="287" r:id="rId29"/>
    <p:sldId id="278" r:id="rId30"/>
    <p:sldId id="274" r:id="rId3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635"/>
    <a:srgbClr val="9EFF29"/>
    <a:srgbClr val="C80064"/>
    <a:srgbClr val="C33A1F"/>
    <a:srgbClr val="0000CC"/>
    <a:srgbClr val="FF2549"/>
    <a:srgbClr val="007033"/>
    <a:srgbClr val="D6370C"/>
    <a:srgbClr val="1D3A00"/>
    <a:srgbClr val="FF85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59" autoAdjust="0"/>
    <p:restoredTop sz="94404" autoAdjust="0"/>
  </p:normalViewPr>
  <p:slideViewPr>
    <p:cSldViewPr snapToGrid="0">
      <p:cViewPr varScale="1">
        <p:scale>
          <a:sx n="88" d="100"/>
          <a:sy n="88" d="100"/>
        </p:scale>
        <p:origin x="644" y="44"/>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5/19/2022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 my name</a:t>
            </a:r>
            <a:r>
              <a:rPr lang="en-US" baseline="0" dirty="0" smtClean="0"/>
              <a:t> is Aravind</a:t>
            </a:r>
            <a:endParaRPr lang="en-IN" dirty="0"/>
          </a:p>
        </p:txBody>
      </p:sp>
      <p:sp>
        <p:nvSpPr>
          <p:cNvPr id="4" name="Slide Number Placeholder 3"/>
          <p:cNvSpPr>
            <a:spLocks noGrp="1"/>
          </p:cNvSpPr>
          <p:nvPr>
            <p:ph type="sldNum" sz="quarter" idx="10"/>
          </p:nvPr>
        </p:nvSpPr>
        <p:spPr/>
        <p:txBody>
          <a:bodyPr/>
          <a:lstStyle/>
          <a:p>
            <a:fld id="{AF533E96-F078-4B3D-A8F4-F1AF21EBC357}" type="slidenum">
              <a:rPr lang="en-US" smtClean="0"/>
              <a:t>2</a:t>
            </a:fld>
            <a:endParaRPr lang="en-US"/>
          </a:p>
        </p:txBody>
      </p:sp>
    </p:spTree>
    <p:extLst>
      <p:ext uri="{BB962C8B-B14F-4D97-AF65-F5344CB8AC3E}">
        <p14:creationId xmlns:p14="http://schemas.microsoft.com/office/powerpoint/2010/main" val="3624984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t>30</a:t>
            </a:fld>
            <a:endParaRPr lang="en-US"/>
          </a:p>
        </p:txBody>
      </p:sp>
    </p:spTree>
    <p:extLst>
      <p:ext uri="{BB962C8B-B14F-4D97-AF65-F5344CB8AC3E}">
        <p14:creationId xmlns:p14="http://schemas.microsoft.com/office/powerpoint/2010/main" val="42913224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27703" y="1784556"/>
            <a:ext cx="8229600" cy="1688688"/>
          </a:xfrm>
          <a:noFill/>
          <a:effectLst>
            <a:outerShdw blurRad="50800" dist="38100" dir="2700000" algn="tl" rotWithShape="0">
              <a:prstClr val="black">
                <a:alpha val="40000"/>
              </a:prstClr>
            </a:outerShdw>
          </a:effectLst>
        </p:spPr>
        <p:txBody>
          <a:bodyPr>
            <a:normAutofit/>
          </a:bodyPr>
          <a:lstStyle>
            <a:lvl1pPr algn="r">
              <a:defRPr sz="3600">
                <a:solidFill>
                  <a:srgbClr val="0070C0"/>
                </a:solidFill>
              </a:defRPr>
            </a:lvl1pPr>
          </a:lstStyle>
          <a:p>
            <a:r>
              <a:rPr lang="en-US" dirty="0"/>
              <a:t>Click to edit </a:t>
            </a:r>
            <a:r>
              <a:rPr lang="en-US" dirty="0" smtClean="0"/>
              <a:t/>
            </a:r>
            <a:br>
              <a:rPr lang="en-US" dirty="0" smtClean="0"/>
            </a:br>
            <a:r>
              <a:rPr lang="en-US" dirty="0" smtClean="0"/>
              <a:t>Master </a:t>
            </a:r>
            <a:r>
              <a:rPr lang="en-US" dirty="0"/>
              <a:t>title style</a:t>
            </a:r>
          </a:p>
        </p:txBody>
      </p:sp>
      <p:sp>
        <p:nvSpPr>
          <p:cNvPr id="3" name="Subtitle 2"/>
          <p:cNvSpPr>
            <a:spLocks noGrp="1"/>
          </p:cNvSpPr>
          <p:nvPr>
            <p:ph type="subTitle" idx="1"/>
          </p:nvPr>
        </p:nvSpPr>
        <p:spPr>
          <a:xfrm>
            <a:off x="420328" y="3694468"/>
            <a:ext cx="8229600" cy="678426"/>
          </a:xfrm>
        </p:spPr>
        <p:txBody>
          <a:bodyPr>
            <a:normAutofit/>
          </a:bodyPr>
          <a:lstStyle>
            <a:lvl1pPr marL="0" indent="0" algn="r">
              <a:buNone/>
              <a:defRPr sz="2800" b="0" i="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r>
              <a:rPr lang="en-US" dirty="0" smtClean="0"/>
              <a:t>Master </a:t>
            </a:r>
            <a:r>
              <a:rPr lang="en-US" dirty="0"/>
              <a:t>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5/19/2022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71947" y="224337"/>
            <a:ext cx="8259098" cy="763526"/>
          </a:xfrm>
        </p:spPr>
        <p:txBody>
          <a:bodyPr>
            <a:normAutofit/>
          </a:bodyPr>
          <a:lstStyle>
            <a:lvl1pPr algn="r">
              <a:defRPr sz="3600" baseline="0">
                <a:solidFill>
                  <a:srgbClr val="0070C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63714" y="1312606"/>
            <a:ext cx="8246070" cy="3465870"/>
          </a:xfrm>
        </p:spPr>
        <p:txBody>
          <a:bodyPr/>
          <a:lstStyle>
            <a:lvl1pPr algn="l">
              <a:defRPr sz="2800">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92106" y="406537"/>
            <a:ext cx="6283782" cy="725349"/>
          </a:xfrm>
        </p:spPr>
        <p:txBody>
          <a:bodyPr>
            <a:normAutofit/>
          </a:bodyPr>
          <a:lstStyle>
            <a:lvl1pPr algn="l">
              <a:defRPr sz="3600">
                <a:solidFill>
                  <a:srgbClr val="0070C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389238" y="1268361"/>
            <a:ext cx="6304935" cy="3420136"/>
          </a:xfrm>
        </p:spPr>
        <p:txBody>
          <a:bodyPr/>
          <a:lstStyle>
            <a:lvl1pPr>
              <a:defRPr sz="2800">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5/19/2022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5/19/2022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2692" y="271648"/>
            <a:ext cx="8093365" cy="763525"/>
          </a:xfrm>
        </p:spPr>
        <p:txBody>
          <a:bodyPr>
            <a:normAutofit/>
          </a:bodyPr>
          <a:lstStyle>
            <a:lvl1pPr algn="r">
              <a:defRPr sz="3600" baseline="0">
                <a:solidFill>
                  <a:srgbClr val="0070C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22131" y="1655517"/>
            <a:ext cx="4040188"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22131" y="2127914"/>
            <a:ext cx="4040188"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57252" y="1655517"/>
            <a:ext cx="4041775"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57252" y="2127914"/>
            <a:ext cx="4041775"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5/19/2022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5/19/2022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5/19/2022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5/19/2022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 Id="rId5" Type="http://schemas.openxmlformats.org/officeDocument/2006/relationships/image" Target="../media/image24.png"/><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E5RjzSK0fvY" TargetMode="External"/><Relationship Id="rId2" Type="http://schemas.openxmlformats.org/officeDocument/2006/relationships/hyperlink" Target="https://www.javatpoint.com/machine-learning" TargetMode="External"/><Relationship Id="rId1" Type="http://schemas.openxmlformats.org/officeDocument/2006/relationships/slideLayout" Target="../slideLayouts/slideLayout3.xml"/><Relationship Id="rId5" Type="http://schemas.openxmlformats.org/officeDocument/2006/relationships/hyperlink" Target="https://www.javatpoint.com/k-nearest-neighbor-algorithm-for-machine-learning" TargetMode="External"/><Relationship Id="rId4" Type="http://schemas.openxmlformats.org/officeDocument/2006/relationships/hyperlink" Target="https://www.scaler.com/topics/what-is-knn-algorithm-in-machine-learning/"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1949" y="1895168"/>
            <a:ext cx="8192728" cy="1445337"/>
          </a:xfrm>
        </p:spPr>
        <p:txBody>
          <a:bodyPr>
            <a:normAutofit/>
          </a:bodyPr>
          <a:lstStyle/>
          <a:p>
            <a:r>
              <a:rPr lang="en-US" dirty="0" smtClean="0"/>
              <a:t>AI Journeys : </a:t>
            </a:r>
            <a:br>
              <a:rPr lang="en-US" dirty="0" smtClean="0"/>
            </a:br>
            <a:r>
              <a:rPr lang="en-US" dirty="0" smtClean="0"/>
              <a:t>Supervised Learning </a:t>
            </a:r>
            <a:endParaRPr lang="en-US" dirty="0"/>
          </a:p>
        </p:txBody>
      </p:sp>
      <p:sp>
        <p:nvSpPr>
          <p:cNvPr id="3" name="Subtitle 2"/>
          <p:cNvSpPr>
            <a:spLocks noGrp="1"/>
          </p:cNvSpPr>
          <p:nvPr>
            <p:ph type="subTitle" idx="1"/>
          </p:nvPr>
        </p:nvSpPr>
        <p:spPr>
          <a:xfrm>
            <a:off x="464575" y="3753458"/>
            <a:ext cx="8192728" cy="730043"/>
          </a:xfrm>
        </p:spPr>
        <p:txBody>
          <a:bodyPr/>
          <a:lstStyle/>
          <a:p>
            <a:endParaRPr lang="en-US" dirty="0"/>
          </a:p>
        </p:txBody>
      </p:sp>
      <p:pic>
        <p:nvPicPr>
          <p:cNvPr id="6" name="Picture 5"/>
          <p:cNvPicPr>
            <a:picLocks noChangeAspect="1"/>
          </p:cNvPicPr>
          <p:nvPr/>
        </p:nvPicPr>
        <p:blipFill>
          <a:blip r:embed="rId2"/>
          <a:stretch>
            <a:fillRect/>
          </a:stretch>
        </p:blipFill>
        <p:spPr>
          <a:xfrm>
            <a:off x="8085221" y="55002"/>
            <a:ext cx="990027" cy="993441"/>
          </a:xfrm>
          <a:prstGeom prst="rect">
            <a:avLst/>
          </a:prstGeom>
        </p:spPr>
      </p:pic>
    </p:spTree>
    <p:extLst>
      <p:ext uri="{BB962C8B-B14F-4D97-AF65-F5344CB8AC3E}">
        <p14:creationId xmlns:p14="http://schemas.microsoft.com/office/powerpoint/2010/main" val="363920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92106" y="138023"/>
            <a:ext cx="6283782" cy="725349"/>
          </a:xfrm>
        </p:spPr>
        <p:txBody>
          <a:bodyPr>
            <a:normAutofit/>
          </a:bodyPr>
          <a:lstStyle/>
          <a:p>
            <a:r>
              <a:rPr lang="en-US" dirty="0" smtClean="0"/>
              <a:t>Types of Supervised Learning</a:t>
            </a:r>
            <a:endParaRPr lang="en-US" dirty="0"/>
          </a:p>
        </p:txBody>
      </p:sp>
      <p:pic>
        <p:nvPicPr>
          <p:cNvPr id="2" name="Content Placeholder 1"/>
          <p:cNvPicPr>
            <a:picLocks noGrp="1" noChangeAspect="1"/>
          </p:cNvPicPr>
          <p:nvPr>
            <p:ph idx="1"/>
          </p:nvPr>
        </p:nvPicPr>
        <p:blipFill>
          <a:blip r:embed="rId2"/>
          <a:stretch>
            <a:fillRect/>
          </a:stretch>
        </p:blipFill>
        <p:spPr>
          <a:xfrm>
            <a:off x="3555518" y="863372"/>
            <a:ext cx="3956958" cy="1978479"/>
          </a:xfrm>
          <a:prstGeom prst="rect">
            <a:avLst/>
          </a:prstGeom>
        </p:spPr>
      </p:pic>
      <p:sp>
        <p:nvSpPr>
          <p:cNvPr id="6" name="TextBox 5"/>
          <p:cNvSpPr txBox="1"/>
          <p:nvPr/>
        </p:nvSpPr>
        <p:spPr>
          <a:xfrm>
            <a:off x="2242457" y="3069771"/>
            <a:ext cx="3156857" cy="1754326"/>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dirty="0"/>
              <a:t>Regression algorithms are used if there is a relationship between the input variable and the output variable. It is used for the prediction of continuous variables</a:t>
            </a:r>
            <a:endParaRPr lang="en-IN" dirty="0"/>
          </a:p>
        </p:txBody>
      </p:sp>
      <p:sp>
        <p:nvSpPr>
          <p:cNvPr id="8" name="TextBox 7"/>
          <p:cNvSpPr txBox="1"/>
          <p:nvPr/>
        </p:nvSpPr>
        <p:spPr>
          <a:xfrm>
            <a:off x="5533997" y="3069771"/>
            <a:ext cx="3014917" cy="1754326"/>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dirty="0"/>
              <a:t>Classification algorithms are used when the output variable is categorical, which means there are two classes such as Yes-No, Male-Female, True-false, etc.</a:t>
            </a:r>
            <a:endParaRPr lang="en-IN" dirty="0"/>
          </a:p>
        </p:txBody>
      </p:sp>
    </p:spTree>
    <p:extLst>
      <p:ext uri="{BB962C8B-B14F-4D97-AF65-F5344CB8AC3E}">
        <p14:creationId xmlns:p14="http://schemas.microsoft.com/office/powerpoint/2010/main" val="22503739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65400" y="268651"/>
            <a:ext cx="6283782" cy="725349"/>
          </a:xfrm>
        </p:spPr>
        <p:txBody>
          <a:bodyPr>
            <a:normAutofit/>
          </a:bodyPr>
          <a:lstStyle/>
          <a:p>
            <a:r>
              <a:rPr lang="en-US" dirty="0" smtClean="0"/>
              <a:t>Regression vs. Classification</a:t>
            </a:r>
            <a:endParaRPr lang="en-US" dirty="0"/>
          </a:p>
        </p:txBody>
      </p:sp>
      <p:pic>
        <p:nvPicPr>
          <p:cNvPr id="2" name="Content Placeholder 1"/>
          <p:cNvPicPr>
            <a:picLocks noGrp="1" noChangeAspect="1"/>
          </p:cNvPicPr>
          <p:nvPr>
            <p:ph idx="1"/>
          </p:nvPr>
        </p:nvPicPr>
        <p:blipFill>
          <a:blip r:embed="rId2"/>
          <a:stretch>
            <a:fillRect/>
          </a:stretch>
        </p:blipFill>
        <p:spPr>
          <a:xfrm>
            <a:off x="2565400" y="1320800"/>
            <a:ext cx="5953125" cy="3314700"/>
          </a:xfrm>
          <a:prstGeom prst="rect">
            <a:avLst/>
          </a:prstGeom>
        </p:spPr>
      </p:pic>
    </p:spTree>
    <p:extLst>
      <p:ext uri="{BB962C8B-B14F-4D97-AF65-F5344CB8AC3E}">
        <p14:creationId xmlns:p14="http://schemas.microsoft.com/office/powerpoint/2010/main" val="225026175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Regression</a:t>
            </a:r>
            <a:endParaRPr lang="en-US" dirty="0"/>
          </a:p>
        </p:txBody>
      </p:sp>
      <p:sp>
        <p:nvSpPr>
          <p:cNvPr id="5" name="Content Placeholder 4"/>
          <p:cNvSpPr>
            <a:spLocks noGrp="1"/>
          </p:cNvSpPr>
          <p:nvPr>
            <p:ph idx="1"/>
          </p:nvPr>
        </p:nvSpPr>
        <p:spPr/>
        <p:txBody>
          <a:bodyPr>
            <a:noAutofit/>
          </a:bodyPr>
          <a:lstStyle/>
          <a:p>
            <a:pPr marL="0" indent="0">
              <a:buNone/>
            </a:pPr>
            <a:r>
              <a:rPr lang="en-US" sz="1800" dirty="0"/>
              <a:t>Regression is a process of finding the correlations between dependent and independent variables. It helps in predicting the continuous variables such as prediction of </a:t>
            </a:r>
            <a:r>
              <a:rPr lang="en-US" sz="1800" b="1" dirty="0"/>
              <a:t>Market Trends</a:t>
            </a:r>
            <a:r>
              <a:rPr lang="en-US" sz="1800" dirty="0"/>
              <a:t>, prediction of House prices, etc</a:t>
            </a:r>
            <a:r>
              <a:rPr lang="en-US" sz="1800" dirty="0" smtClean="0"/>
              <a:t>.</a:t>
            </a:r>
          </a:p>
          <a:p>
            <a:pPr marL="0" indent="0">
              <a:buNone/>
            </a:pPr>
            <a:endParaRPr lang="en-US" sz="1800" dirty="0" smtClean="0"/>
          </a:p>
          <a:p>
            <a:pPr marL="0" indent="0">
              <a:buNone/>
            </a:pPr>
            <a:r>
              <a:rPr lang="en-US" sz="1800" dirty="0" smtClean="0"/>
              <a:t>Regression Algorithms:</a:t>
            </a:r>
          </a:p>
          <a:p>
            <a:r>
              <a:rPr lang="en-US" sz="1800" dirty="0" smtClean="0"/>
              <a:t>Linear Regression</a:t>
            </a:r>
          </a:p>
          <a:p>
            <a:r>
              <a:rPr lang="en-US" sz="1800" dirty="0" smtClean="0"/>
              <a:t>Regression Trees</a:t>
            </a:r>
          </a:p>
          <a:p>
            <a:r>
              <a:rPr lang="en-US" sz="1800" dirty="0" smtClean="0"/>
              <a:t>Non – Linear Regression</a:t>
            </a:r>
          </a:p>
          <a:p>
            <a:r>
              <a:rPr lang="en-US" sz="1800" dirty="0" smtClean="0"/>
              <a:t>Bayesian Linear Regression</a:t>
            </a:r>
          </a:p>
          <a:p>
            <a:r>
              <a:rPr lang="en-US" sz="1800" dirty="0" smtClean="0"/>
              <a:t>Polynomial Regression</a:t>
            </a:r>
            <a:endParaRPr lang="en-US" sz="1800" dirty="0"/>
          </a:p>
        </p:txBody>
      </p:sp>
    </p:spTree>
    <p:extLst>
      <p:ext uri="{BB962C8B-B14F-4D97-AF65-F5344CB8AC3E}">
        <p14:creationId xmlns:p14="http://schemas.microsoft.com/office/powerpoint/2010/main" val="217070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2403753" y="50800"/>
            <a:ext cx="6304935" cy="4311126"/>
          </a:xfrm>
        </p:spPr>
        <p:txBody>
          <a:bodyPr>
            <a:noAutofit/>
          </a:bodyPr>
          <a:lstStyle/>
          <a:p>
            <a:r>
              <a:rPr lang="en-US" sz="1500" dirty="0" smtClean="0">
                <a:solidFill>
                  <a:srgbClr val="0070C0"/>
                </a:solidFill>
                <a:effectLst>
                  <a:outerShdw blurRad="50800" dist="38100" dir="2700000" algn="tl" rotWithShape="0">
                    <a:prstClr val="black">
                      <a:alpha val="40000"/>
                    </a:prstClr>
                  </a:outerShdw>
                </a:effectLst>
                <a:ea typeface="+mj-ea"/>
                <a:cs typeface="+mj-cs"/>
              </a:rPr>
              <a:t>Linear Regression</a:t>
            </a:r>
            <a:endParaRPr lang="en-US" sz="1500" dirty="0" smtClean="0"/>
          </a:p>
          <a:p>
            <a:pPr marL="0" indent="0">
              <a:buNone/>
            </a:pPr>
            <a:r>
              <a:rPr lang="en-US" sz="1500" dirty="0"/>
              <a:t> Linear regression analysis is </a:t>
            </a:r>
            <a:r>
              <a:rPr lang="en-US" sz="1500" b="1" dirty="0"/>
              <a:t>used to predict the value of a variable based on the value of another variable</a:t>
            </a:r>
            <a:r>
              <a:rPr lang="en-US" sz="1500" dirty="0"/>
              <a:t>. The variable you want to predict is </a:t>
            </a:r>
            <a:r>
              <a:rPr lang="en-US" sz="1500" dirty="0" smtClean="0"/>
              <a:t>called </a:t>
            </a:r>
            <a:r>
              <a:rPr lang="en-US" sz="1500" dirty="0"/>
              <a:t>the dependent variable</a:t>
            </a:r>
            <a:r>
              <a:rPr lang="en-US" sz="1500" dirty="0" smtClean="0"/>
              <a:t>.</a:t>
            </a:r>
          </a:p>
          <a:p>
            <a:pPr lvl="0"/>
            <a:r>
              <a:rPr lang="en-US" sz="1500" dirty="0">
                <a:solidFill>
                  <a:srgbClr val="0070C0"/>
                </a:solidFill>
                <a:effectLst>
                  <a:outerShdw blurRad="50800" dist="38100" dir="2700000" algn="tl" rotWithShape="0">
                    <a:prstClr val="black">
                      <a:alpha val="40000"/>
                    </a:prstClr>
                  </a:outerShdw>
                </a:effectLst>
              </a:rPr>
              <a:t>Non-Linear Regression</a:t>
            </a:r>
            <a:endParaRPr lang="en-US" sz="1500" dirty="0"/>
          </a:p>
          <a:p>
            <a:pPr marL="0" indent="0">
              <a:buNone/>
            </a:pPr>
            <a:r>
              <a:rPr lang="en-US" sz="1500" dirty="0"/>
              <a:t>Nonlinear regression is </a:t>
            </a:r>
            <a:r>
              <a:rPr lang="en-US" sz="1500" b="1" dirty="0"/>
              <a:t>a form of regression analysis in which data is fit to a model and then expressed as a mathematical function</a:t>
            </a:r>
            <a:r>
              <a:rPr lang="en-US" sz="1500" dirty="0"/>
              <a:t>. Simple linear regression relates two variables (X and Y) with a straight line (y = mx + b), while nonlinear regression relates the two variables in a nonlinear (curved) relationship.</a:t>
            </a:r>
          </a:p>
          <a:p>
            <a:pPr lvl="0"/>
            <a:r>
              <a:rPr lang="en-US" sz="1500" dirty="0">
                <a:solidFill>
                  <a:srgbClr val="0070C0"/>
                </a:solidFill>
                <a:effectLst>
                  <a:outerShdw blurRad="50800" dist="38100" dir="2700000" algn="tl" rotWithShape="0">
                    <a:prstClr val="black">
                      <a:alpha val="40000"/>
                    </a:prstClr>
                  </a:outerShdw>
                </a:effectLst>
              </a:rPr>
              <a:t>Polynomial Regression</a:t>
            </a:r>
            <a:endParaRPr lang="en-US" sz="1500" dirty="0"/>
          </a:p>
          <a:p>
            <a:pPr marL="0" indent="0">
              <a:buNone/>
            </a:pPr>
            <a:r>
              <a:rPr lang="en-US" sz="1500" dirty="0"/>
              <a:t>  </a:t>
            </a:r>
            <a:r>
              <a:rPr lang="en-US" sz="1500" b="1" dirty="0"/>
              <a:t>polynomial regression </a:t>
            </a:r>
            <a:r>
              <a:rPr lang="en-US" sz="1500" dirty="0"/>
              <a:t>is a form of regression analysis in which the relationship between the independent variable x and the dependent variable y is modelled as an </a:t>
            </a:r>
            <a:r>
              <a:rPr lang="en-US" sz="1500" b="1" dirty="0"/>
              <a:t>nth degree polynomial in x</a:t>
            </a:r>
            <a:r>
              <a:rPr lang="en-US" sz="1500" dirty="0"/>
              <a:t>. Polynomial regression fits a nonlinear relationship between the value of x and the corresponding conditional mean of y, denoted E(y |x).</a:t>
            </a:r>
            <a:endParaRPr lang="en-US" sz="1500" dirty="0" smtClean="0"/>
          </a:p>
          <a:p>
            <a:pPr lvl="0"/>
            <a:r>
              <a:rPr lang="en-US" sz="1500" dirty="0" smtClean="0">
                <a:solidFill>
                  <a:srgbClr val="0070C0"/>
                </a:solidFill>
                <a:effectLst>
                  <a:outerShdw blurRad="50800" dist="38100" dir="2700000" algn="tl" rotWithShape="0">
                    <a:prstClr val="black">
                      <a:alpha val="40000"/>
                    </a:prstClr>
                  </a:outerShdw>
                </a:effectLst>
              </a:rPr>
              <a:t>Regression Tree</a:t>
            </a:r>
            <a:endParaRPr lang="en-US" sz="1500" dirty="0"/>
          </a:p>
          <a:p>
            <a:pPr marL="0" lvl="0" indent="0">
              <a:buNone/>
            </a:pPr>
            <a:r>
              <a:rPr lang="en-US" sz="1500" dirty="0" smtClean="0"/>
              <a:t>A </a:t>
            </a:r>
            <a:r>
              <a:rPr lang="en-US" sz="1500" dirty="0"/>
              <a:t>regression tree is basically a decision tree that is used for the task of regression which can be used to predict continuous valued outputs instead of discrete outputs</a:t>
            </a:r>
            <a:r>
              <a:rPr lang="en-US" sz="1500" dirty="0" smtClean="0"/>
              <a:t>.</a:t>
            </a:r>
          </a:p>
          <a:p>
            <a:pPr marL="0" lvl="0" indent="0">
              <a:buNone/>
            </a:pPr>
            <a:r>
              <a:rPr lang="en-US" sz="1600" dirty="0"/>
              <a:t/>
            </a:r>
            <a:br>
              <a:rPr lang="en-US" sz="1600" dirty="0"/>
            </a:br>
            <a:endParaRPr lang="en-US" sz="1600" dirty="0"/>
          </a:p>
        </p:txBody>
      </p:sp>
    </p:spTree>
    <p:extLst>
      <p:ext uri="{BB962C8B-B14F-4D97-AF65-F5344CB8AC3E}">
        <p14:creationId xmlns:p14="http://schemas.microsoft.com/office/powerpoint/2010/main" val="42416141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410391" y="188823"/>
            <a:ext cx="6283782" cy="725349"/>
          </a:xfrm>
        </p:spPr>
        <p:txBody>
          <a:bodyPr>
            <a:normAutofit/>
          </a:bodyPr>
          <a:lstStyle/>
          <a:p>
            <a:r>
              <a:rPr lang="en-US" dirty="0" smtClean="0"/>
              <a:t>Classification</a:t>
            </a:r>
            <a:endParaRPr lang="en-US" dirty="0"/>
          </a:p>
        </p:txBody>
      </p:sp>
      <p:sp>
        <p:nvSpPr>
          <p:cNvPr id="5" name="Content Placeholder 4"/>
          <p:cNvSpPr>
            <a:spLocks noGrp="1"/>
          </p:cNvSpPr>
          <p:nvPr>
            <p:ph idx="1"/>
          </p:nvPr>
        </p:nvSpPr>
        <p:spPr>
          <a:xfrm>
            <a:off x="2410391" y="914172"/>
            <a:ext cx="6304935" cy="3420136"/>
          </a:xfrm>
        </p:spPr>
        <p:txBody>
          <a:bodyPr>
            <a:noAutofit/>
          </a:bodyPr>
          <a:lstStyle/>
          <a:p>
            <a:pPr marL="0" indent="0">
              <a:buNone/>
            </a:pPr>
            <a:r>
              <a:rPr lang="en-US" sz="1800" dirty="0" smtClean="0"/>
              <a:t>Classification </a:t>
            </a:r>
            <a:r>
              <a:rPr lang="en-US" sz="1800" dirty="0"/>
              <a:t>is a process of finding a function which helps in dividing the dataset into classes based on different parameters. In Classification, a computer program is trained on the training dataset and based on that training, it categorizes the data into different classes.</a:t>
            </a:r>
          </a:p>
          <a:p>
            <a:pPr marL="0" indent="0">
              <a:buNone/>
            </a:pPr>
            <a:endParaRPr lang="en-US" sz="1800" dirty="0" smtClean="0"/>
          </a:p>
          <a:p>
            <a:pPr marL="0" indent="0">
              <a:buNone/>
            </a:pPr>
            <a:r>
              <a:rPr lang="en-US" sz="1800" dirty="0" smtClean="0"/>
              <a:t>Classification Algorithms:</a:t>
            </a:r>
          </a:p>
          <a:p>
            <a:r>
              <a:rPr lang="en-US" sz="1800" dirty="0"/>
              <a:t>K-Nearest Neighbours</a:t>
            </a:r>
          </a:p>
          <a:p>
            <a:r>
              <a:rPr lang="en-US" sz="1800" dirty="0"/>
              <a:t>Support Vector Machines</a:t>
            </a:r>
          </a:p>
          <a:p>
            <a:r>
              <a:rPr lang="en-US" sz="1800" dirty="0"/>
              <a:t>Random Forest</a:t>
            </a:r>
          </a:p>
          <a:p>
            <a:r>
              <a:rPr lang="en-US" sz="1800" dirty="0"/>
              <a:t>Decision Trees</a:t>
            </a:r>
          </a:p>
          <a:p>
            <a:r>
              <a:rPr lang="en-US" sz="1800" dirty="0"/>
              <a:t>Na</a:t>
            </a:r>
            <a:r>
              <a:rPr lang="en-IN" sz="1800" dirty="0" err="1"/>
              <a:t>ïve</a:t>
            </a:r>
            <a:r>
              <a:rPr lang="en-IN" sz="1800" dirty="0"/>
              <a:t> Bayes</a:t>
            </a:r>
            <a:endParaRPr lang="en-US" sz="1800" dirty="0"/>
          </a:p>
          <a:p>
            <a:endParaRPr lang="en-US" sz="1800" dirty="0"/>
          </a:p>
        </p:txBody>
      </p:sp>
    </p:spTree>
    <p:extLst>
      <p:ext uri="{BB962C8B-B14F-4D97-AF65-F5344CB8AC3E}">
        <p14:creationId xmlns:p14="http://schemas.microsoft.com/office/powerpoint/2010/main" val="40388873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2389238" y="319314"/>
            <a:ext cx="6304935" cy="4557868"/>
          </a:xfrm>
        </p:spPr>
        <p:txBody>
          <a:bodyPr>
            <a:normAutofit fontScale="70000" lnSpcReduction="20000"/>
          </a:bodyPr>
          <a:lstStyle/>
          <a:p>
            <a:r>
              <a:rPr lang="en-US" dirty="0" smtClean="0">
                <a:solidFill>
                  <a:srgbClr val="0070C0"/>
                </a:solidFill>
                <a:effectLst>
                  <a:outerShdw blurRad="50800" dist="38100" dir="2700000" algn="tl" rotWithShape="0">
                    <a:prstClr val="black">
                      <a:alpha val="40000"/>
                    </a:prstClr>
                  </a:outerShdw>
                </a:effectLst>
              </a:rPr>
              <a:t>K-NN Algorithm</a:t>
            </a:r>
            <a:endParaRPr lang="en-US" dirty="0"/>
          </a:p>
          <a:p>
            <a:pPr marL="0" indent="0">
              <a:buNone/>
            </a:pPr>
            <a:r>
              <a:rPr lang="en-US" dirty="0" smtClean="0"/>
              <a:t>K </a:t>
            </a:r>
            <a:r>
              <a:rPr lang="en-US" dirty="0"/>
              <a:t>nearest neighbors is </a:t>
            </a:r>
            <a:r>
              <a:rPr lang="en-US" b="1" dirty="0"/>
              <a:t>a simple algorithm that stores all available cases and classifies new cases based on a similarity measure</a:t>
            </a:r>
            <a:r>
              <a:rPr lang="en-US" dirty="0"/>
              <a:t> (e.g., distance functions</a:t>
            </a:r>
            <a:r>
              <a:rPr lang="en-US" dirty="0" smtClean="0"/>
              <a:t>).</a:t>
            </a:r>
          </a:p>
          <a:p>
            <a:r>
              <a:rPr lang="en-US" dirty="0">
                <a:solidFill>
                  <a:srgbClr val="0070C0"/>
                </a:solidFill>
                <a:effectLst>
                  <a:outerShdw blurRad="50800" dist="38100" dir="2700000" algn="tl" rotWithShape="0">
                    <a:prstClr val="black">
                      <a:alpha val="40000"/>
                    </a:prstClr>
                  </a:outerShdw>
                </a:effectLst>
              </a:rPr>
              <a:t>Decision Tree</a:t>
            </a:r>
            <a:endParaRPr lang="en-US" dirty="0"/>
          </a:p>
          <a:p>
            <a:pPr marL="0" indent="0">
              <a:buNone/>
            </a:pPr>
            <a:r>
              <a:rPr lang="en-US" dirty="0"/>
              <a:t>A decision tree is </a:t>
            </a:r>
            <a:r>
              <a:rPr lang="en-US" b="1" dirty="0"/>
              <a:t>a type of supervised machine learning used to categorize or make predictions based on how a previous set of questions were answered</a:t>
            </a:r>
            <a:r>
              <a:rPr lang="en-US" dirty="0"/>
              <a:t>. The model is a form of supervised learning, meaning that the model is trained and tested on a set of data that contains the desired categorization</a:t>
            </a:r>
            <a:r>
              <a:rPr lang="en-US" dirty="0" smtClean="0"/>
              <a:t>.</a:t>
            </a:r>
          </a:p>
          <a:p>
            <a:r>
              <a:rPr lang="en-US" dirty="0" smtClean="0">
                <a:solidFill>
                  <a:srgbClr val="0070C0"/>
                </a:solidFill>
                <a:effectLst>
                  <a:outerShdw blurRad="50800" dist="38100" dir="2700000" algn="tl" rotWithShape="0">
                    <a:prstClr val="black">
                      <a:alpha val="40000"/>
                    </a:prstClr>
                  </a:outerShdw>
                </a:effectLst>
              </a:rPr>
              <a:t>Random Forest</a:t>
            </a:r>
            <a:endParaRPr lang="en-US" dirty="0" smtClean="0"/>
          </a:p>
          <a:p>
            <a:pPr marL="0" indent="0">
              <a:buNone/>
            </a:pPr>
            <a:r>
              <a:rPr lang="en-US" dirty="0"/>
              <a:t>Random forest is </a:t>
            </a:r>
            <a:r>
              <a:rPr lang="en-US" b="1" dirty="0"/>
              <a:t>a Supervised Machine Learning Algorithm that is used widely in Classification and Regression problems</a:t>
            </a:r>
            <a:r>
              <a:rPr lang="en-US" dirty="0"/>
              <a:t>. It builds decision trees on different samples and takes their majority vote for classification and average in case of regression</a:t>
            </a:r>
            <a:r>
              <a:rPr lang="en-US" dirty="0" smtClean="0"/>
              <a:t>.</a:t>
            </a:r>
          </a:p>
        </p:txBody>
      </p:sp>
    </p:spTree>
    <p:extLst>
      <p:ext uri="{BB962C8B-B14F-4D97-AF65-F5344CB8AC3E}">
        <p14:creationId xmlns:p14="http://schemas.microsoft.com/office/powerpoint/2010/main" val="19534729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Simple Linear Regression </a:t>
            </a:r>
            <a:endParaRPr lang="en-US" dirty="0"/>
          </a:p>
        </p:txBody>
      </p:sp>
      <p:sp>
        <p:nvSpPr>
          <p:cNvPr id="6" name="Text Placeholder 2"/>
          <p:cNvSpPr>
            <a:spLocks noGrp="1"/>
          </p:cNvSpPr>
          <p:nvPr>
            <p:ph sz="half" idx="2"/>
          </p:nvPr>
        </p:nvSpPr>
        <p:spPr>
          <a:xfrm>
            <a:off x="522288" y="1566863"/>
            <a:ext cx="3701369" cy="2836862"/>
          </a:xfrm>
        </p:spPr>
        <p:txBody>
          <a:bodyPr>
            <a:normAutofit fontScale="77500" lnSpcReduction="20000"/>
          </a:bodyPr>
          <a:lstStyle/>
          <a:p>
            <a:pPr algn="l"/>
            <a:r>
              <a:rPr lang="en-US" dirty="0"/>
              <a:t>Linear regression algorithm shows a linear relationship between a dependent (y) and one or more independent </a:t>
            </a:r>
            <a:r>
              <a:rPr lang="en-US" dirty="0" smtClean="0"/>
              <a:t>(x) </a:t>
            </a:r>
            <a:r>
              <a:rPr lang="en-US" dirty="0"/>
              <a:t>variables, hence called as linear regression</a:t>
            </a:r>
            <a:r>
              <a:rPr lang="en-US" dirty="0" smtClean="0"/>
              <a:t>.</a:t>
            </a:r>
          </a:p>
          <a:p>
            <a:pPr marL="0" indent="0" algn="l">
              <a:buNone/>
            </a:pPr>
            <a:endParaRPr lang="en-US" dirty="0" smtClean="0"/>
          </a:p>
          <a:p>
            <a:pPr algn="l"/>
            <a:r>
              <a:rPr lang="en-US" dirty="0"/>
              <a:t>The linear regression model provides a sloped straight line representing the relationship between the variables.</a:t>
            </a:r>
            <a:endParaRPr lang="en-IN" dirty="0"/>
          </a:p>
        </p:txBody>
      </p:sp>
      <p:pic>
        <p:nvPicPr>
          <p:cNvPr id="2" name="Picture 1"/>
          <p:cNvPicPr>
            <a:picLocks noChangeAspect="1"/>
          </p:cNvPicPr>
          <p:nvPr/>
        </p:nvPicPr>
        <p:blipFill>
          <a:blip r:embed="rId2"/>
          <a:stretch>
            <a:fillRect/>
          </a:stretch>
        </p:blipFill>
        <p:spPr>
          <a:xfrm>
            <a:off x="5163456" y="1492213"/>
            <a:ext cx="3288429" cy="3288429"/>
          </a:xfrm>
          <a:prstGeom prst="rect">
            <a:avLst/>
          </a:prstGeom>
        </p:spPr>
      </p:pic>
    </p:spTree>
    <p:extLst>
      <p:ext uri="{BB962C8B-B14F-4D97-AF65-F5344CB8AC3E}">
        <p14:creationId xmlns:p14="http://schemas.microsoft.com/office/powerpoint/2010/main" val="7274226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effectLst/>
              </a:rPr>
              <a:t>Mathematically, we can represent a linear regression as:</a:t>
            </a:r>
            <a:endParaRPr lang="en-US" dirty="0"/>
          </a:p>
        </p:txBody>
      </p:sp>
      <p:sp>
        <p:nvSpPr>
          <p:cNvPr id="5" name="Content Placeholder 4"/>
          <p:cNvSpPr>
            <a:spLocks noGrp="1"/>
          </p:cNvSpPr>
          <p:nvPr>
            <p:ph idx="1"/>
          </p:nvPr>
        </p:nvSpPr>
        <p:spPr>
          <a:xfrm>
            <a:off x="2389238" y="957944"/>
            <a:ext cx="6529791" cy="3730554"/>
          </a:xfrm>
        </p:spPr>
        <p:txBody>
          <a:bodyPr>
            <a:normAutofit/>
          </a:bodyPr>
          <a:lstStyle/>
          <a:p>
            <a:pPr marL="0" indent="0" algn="ctr">
              <a:buNone/>
            </a:pPr>
            <a:endParaRPr lang="en-US" sz="2400" dirty="0" smtClean="0">
              <a:ln w="0"/>
              <a:solidFill>
                <a:schemeClr val="tx1"/>
              </a:solidFill>
              <a:effectLst>
                <a:outerShdw blurRad="38100" dist="19050" dir="2700000" algn="tl" rotWithShape="0">
                  <a:schemeClr val="dk1">
                    <a:alpha val="40000"/>
                  </a:schemeClr>
                </a:outerShdw>
              </a:effectLst>
            </a:endParaRPr>
          </a:p>
          <a:p>
            <a:pPr marL="0" indent="0" algn="ctr">
              <a:buNone/>
            </a:pPr>
            <a:r>
              <a:rPr lang="en-US" sz="2400" dirty="0" smtClean="0">
                <a:ln w="0"/>
                <a:solidFill>
                  <a:schemeClr val="tx1"/>
                </a:solidFill>
                <a:effectLst>
                  <a:outerShdw blurRad="38100" dist="19050" dir="2700000" algn="tl" rotWithShape="0">
                    <a:schemeClr val="dk1">
                      <a:alpha val="40000"/>
                    </a:schemeClr>
                  </a:outerShdw>
                </a:effectLst>
              </a:rPr>
              <a:t>y</a:t>
            </a:r>
            <a:r>
              <a:rPr lang="en-US" sz="2400" dirty="0">
                <a:ln w="0"/>
                <a:solidFill>
                  <a:schemeClr val="tx1"/>
                </a:solidFill>
                <a:effectLst>
                  <a:outerShdw blurRad="38100" dist="19050" dir="2700000" algn="tl" rotWithShape="0">
                    <a:schemeClr val="dk1">
                      <a:alpha val="40000"/>
                    </a:schemeClr>
                  </a:outerShdw>
                </a:effectLst>
              </a:rPr>
              <a:t>= </a:t>
            </a:r>
            <a:r>
              <a:rPr lang="en-US" sz="2400" dirty="0" smtClean="0">
                <a:ln w="0"/>
                <a:solidFill>
                  <a:schemeClr val="tx1"/>
                </a:solidFill>
                <a:effectLst>
                  <a:outerShdw blurRad="38100" dist="19050" dir="2700000" algn="tl" rotWithShape="0">
                    <a:schemeClr val="dk1">
                      <a:alpha val="40000"/>
                    </a:schemeClr>
                  </a:outerShdw>
                </a:effectLst>
              </a:rPr>
              <a:t>a0+a1x+ </a:t>
            </a:r>
            <a:r>
              <a:rPr lang="el-GR" sz="2400" dirty="0" smtClean="0">
                <a:ln w="0"/>
                <a:solidFill>
                  <a:schemeClr val="tx1"/>
                </a:solidFill>
                <a:effectLst>
                  <a:outerShdw blurRad="38100" dist="19050" dir="2700000" algn="tl" rotWithShape="0">
                    <a:schemeClr val="dk1">
                      <a:alpha val="40000"/>
                    </a:schemeClr>
                  </a:outerShdw>
                </a:effectLst>
              </a:rPr>
              <a:t>ε</a:t>
            </a:r>
            <a:endParaRPr lang="en-US" sz="2400" dirty="0">
              <a:ln w="0"/>
              <a:solidFill>
                <a:schemeClr val="tx1"/>
              </a:solidFill>
              <a:effectLst>
                <a:outerShdw blurRad="38100" dist="19050" dir="2700000" algn="tl" rotWithShape="0">
                  <a:schemeClr val="dk1">
                    <a:alpha val="40000"/>
                  </a:schemeClr>
                </a:outerShdw>
              </a:effectLst>
            </a:endParaRPr>
          </a:p>
          <a:p>
            <a:pPr marL="0" indent="0" algn="ctr">
              <a:buNone/>
            </a:pPr>
            <a:endParaRPr lang="en-US" sz="2400" dirty="0" smtClean="0">
              <a:ln w="0"/>
              <a:solidFill>
                <a:schemeClr val="tx1"/>
              </a:solidFill>
              <a:effectLst>
                <a:outerShdw blurRad="38100" dist="19050" dir="2700000" algn="tl" rotWithShape="0">
                  <a:schemeClr val="dk1">
                    <a:alpha val="40000"/>
                  </a:schemeClr>
                </a:outerShdw>
              </a:effectLst>
            </a:endParaRPr>
          </a:p>
          <a:p>
            <a:pPr marL="0" indent="0">
              <a:buNone/>
            </a:pPr>
            <a:r>
              <a:rPr lang="en-US" sz="1800" dirty="0" smtClean="0">
                <a:solidFill>
                  <a:schemeClr val="tx1"/>
                </a:solidFill>
              </a:rPr>
              <a:t>Y     = </a:t>
            </a:r>
            <a:r>
              <a:rPr lang="en-US" sz="1800" dirty="0">
                <a:solidFill>
                  <a:schemeClr val="tx1"/>
                </a:solidFill>
              </a:rPr>
              <a:t>Dependent Variable (Target Variable)</a:t>
            </a:r>
            <a:br>
              <a:rPr lang="en-US" sz="1800" dirty="0">
                <a:solidFill>
                  <a:schemeClr val="tx1"/>
                </a:solidFill>
              </a:rPr>
            </a:br>
            <a:r>
              <a:rPr lang="en-US" sz="1800" dirty="0" smtClean="0">
                <a:solidFill>
                  <a:schemeClr val="tx1"/>
                </a:solidFill>
              </a:rPr>
              <a:t>X     = </a:t>
            </a:r>
            <a:r>
              <a:rPr lang="en-US" sz="1800" dirty="0">
                <a:solidFill>
                  <a:schemeClr val="tx1"/>
                </a:solidFill>
              </a:rPr>
              <a:t>Independent Variable (predictor Variable)</a:t>
            </a:r>
            <a:br>
              <a:rPr lang="en-US" sz="1800" dirty="0">
                <a:solidFill>
                  <a:schemeClr val="tx1"/>
                </a:solidFill>
              </a:rPr>
            </a:br>
            <a:r>
              <a:rPr lang="en-US" sz="1800" dirty="0" smtClean="0">
                <a:solidFill>
                  <a:schemeClr val="tx1"/>
                </a:solidFill>
              </a:rPr>
              <a:t>a0   = </a:t>
            </a:r>
            <a:r>
              <a:rPr lang="en-US" sz="1800" dirty="0">
                <a:solidFill>
                  <a:schemeClr val="tx1"/>
                </a:solidFill>
              </a:rPr>
              <a:t>intercept of the line (Gives an additional degree of freedom)</a:t>
            </a:r>
            <a:br>
              <a:rPr lang="en-US" sz="1800" dirty="0">
                <a:solidFill>
                  <a:schemeClr val="tx1"/>
                </a:solidFill>
              </a:rPr>
            </a:br>
            <a:r>
              <a:rPr lang="en-US" sz="1800" dirty="0">
                <a:solidFill>
                  <a:schemeClr val="tx1"/>
                </a:solidFill>
              </a:rPr>
              <a:t>a1 </a:t>
            </a:r>
            <a:r>
              <a:rPr lang="en-US" sz="1800" dirty="0" smtClean="0">
                <a:solidFill>
                  <a:schemeClr val="tx1"/>
                </a:solidFill>
              </a:rPr>
              <a:t>  = </a:t>
            </a:r>
            <a:r>
              <a:rPr lang="en-US" sz="1800" dirty="0">
                <a:solidFill>
                  <a:schemeClr val="tx1"/>
                </a:solidFill>
              </a:rPr>
              <a:t>Linear regression coefficient (scale factor to each input value</a:t>
            </a:r>
            <a:r>
              <a:rPr lang="en-US" sz="1800" dirty="0" smtClean="0">
                <a:solidFill>
                  <a:schemeClr val="tx1"/>
                </a:solidFill>
              </a:rPr>
              <a:t>)</a:t>
            </a:r>
            <a:r>
              <a:rPr lang="en-US" sz="1800" dirty="0">
                <a:solidFill>
                  <a:schemeClr val="tx1"/>
                </a:solidFill>
              </a:rPr>
              <a:t/>
            </a:r>
            <a:br>
              <a:rPr lang="en-US" sz="1800" dirty="0">
                <a:solidFill>
                  <a:schemeClr val="tx1"/>
                </a:solidFill>
              </a:rPr>
            </a:br>
            <a:r>
              <a:rPr lang="en-US" sz="1800" dirty="0">
                <a:solidFill>
                  <a:schemeClr val="tx1"/>
                </a:solidFill>
              </a:rPr>
              <a:t>ε </a:t>
            </a:r>
            <a:r>
              <a:rPr lang="en-US" sz="1800" dirty="0" smtClean="0">
                <a:solidFill>
                  <a:schemeClr val="tx1"/>
                </a:solidFill>
              </a:rPr>
              <a:t>     = </a:t>
            </a:r>
            <a:r>
              <a:rPr lang="en-US" sz="1800" dirty="0">
                <a:solidFill>
                  <a:schemeClr val="tx1"/>
                </a:solidFill>
              </a:rPr>
              <a:t>random </a:t>
            </a:r>
            <a:r>
              <a:rPr lang="en-US" sz="1800" dirty="0" smtClean="0">
                <a:solidFill>
                  <a:schemeClr val="tx1"/>
                </a:solidFill>
              </a:rPr>
              <a:t>error</a:t>
            </a:r>
          </a:p>
          <a:p>
            <a:pPr marL="0" indent="0">
              <a:buNone/>
            </a:pPr>
            <a:endParaRPr lang="en-US" sz="1800" dirty="0">
              <a:solidFill>
                <a:schemeClr val="tx1"/>
              </a:solidFill>
            </a:endParaRPr>
          </a:p>
          <a:p>
            <a:pPr marL="0" indent="0">
              <a:buNone/>
            </a:pPr>
            <a:r>
              <a:rPr lang="en-US" sz="1800" dirty="0">
                <a:solidFill>
                  <a:schemeClr val="tx1"/>
                </a:solidFill>
              </a:rPr>
              <a:t>The values for x and y variables are training datasets for Linear Regression model representation.</a:t>
            </a:r>
          </a:p>
          <a:p>
            <a:pPr marL="0" indent="0">
              <a:buNone/>
            </a:pPr>
            <a:endParaRPr lang="en-US" sz="320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99019560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2017486" y="268809"/>
            <a:ext cx="2706913" cy="2056955"/>
          </a:xfrm>
          <a:prstGeom prst="rect">
            <a:avLst/>
          </a:prstGeom>
        </p:spPr>
      </p:pic>
      <p:pic>
        <p:nvPicPr>
          <p:cNvPr id="10" name="Picture 9"/>
          <p:cNvPicPr>
            <a:picLocks noChangeAspect="1"/>
          </p:cNvPicPr>
          <p:nvPr/>
        </p:nvPicPr>
        <p:blipFill>
          <a:blip r:embed="rId3"/>
          <a:stretch>
            <a:fillRect/>
          </a:stretch>
        </p:blipFill>
        <p:spPr>
          <a:xfrm>
            <a:off x="5034391" y="268809"/>
            <a:ext cx="3996891" cy="2056955"/>
          </a:xfrm>
          <a:prstGeom prst="rect">
            <a:avLst/>
          </a:prstGeom>
        </p:spPr>
      </p:pic>
      <p:pic>
        <p:nvPicPr>
          <p:cNvPr id="11" name="Picture 10"/>
          <p:cNvPicPr>
            <a:picLocks noChangeAspect="1"/>
          </p:cNvPicPr>
          <p:nvPr/>
        </p:nvPicPr>
        <p:blipFill rotWithShape="1">
          <a:blip r:embed="rId4"/>
          <a:srcRect r="3140"/>
          <a:stretch/>
        </p:blipFill>
        <p:spPr>
          <a:xfrm>
            <a:off x="1865086" y="2572507"/>
            <a:ext cx="3585028" cy="1933192"/>
          </a:xfrm>
          <a:prstGeom prst="rect">
            <a:avLst/>
          </a:prstGeom>
        </p:spPr>
      </p:pic>
      <p:pic>
        <p:nvPicPr>
          <p:cNvPr id="12" name="Picture 11"/>
          <p:cNvPicPr>
            <a:picLocks noChangeAspect="1"/>
          </p:cNvPicPr>
          <p:nvPr/>
        </p:nvPicPr>
        <p:blipFill rotWithShape="1">
          <a:blip r:embed="rId5"/>
          <a:srcRect l="1913" t="2041" r="2433"/>
          <a:stretch/>
        </p:blipFill>
        <p:spPr>
          <a:xfrm>
            <a:off x="5473488" y="2572507"/>
            <a:ext cx="3670512" cy="1933192"/>
          </a:xfrm>
          <a:prstGeom prst="rect">
            <a:avLst/>
          </a:prstGeom>
        </p:spPr>
      </p:pic>
    </p:spTree>
    <p:extLst>
      <p:ext uri="{BB962C8B-B14F-4D97-AF65-F5344CB8AC3E}">
        <p14:creationId xmlns:p14="http://schemas.microsoft.com/office/powerpoint/2010/main" val="20311688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a:srcRect l="2298" t="1499" r="1878"/>
          <a:stretch/>
        </p:blipFill>
        <p:spPr>
          <a:xfrm>
            <a:off x="2097291" y="863599"/>
            <a:ext cx="6894309" cy="3063980"/>
          </a:xfrm>
          <a:prstGeom prst="rect">
            <a:avLst/>
          </a:prstGeom>
        </p:spPr>
      </p:pic>
    </p:spTree>
    <p:extLst>
      <p:ext uri="{BB962C8B-B14F-4D97-AF65-F5344CB8AC3E}">
        <p14:creationId xmlns:p14="http://schemas.microsoft.com/office/powerpoint/2010/main" val="38125832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Objectives</a:t>
            </a:r>
            <a:endParaRPr lang="en-US" dirty="0"/>
          </a:p>
        </p:txBody>
      </p:sp>
      <p:sp>
        <p:nvSpPr>
          <p:cNvPr id="3" name="Content Placeholder 2"/>
          <p:cNvSpPr>
            <a:spLocks noGrp="1"/>
          </p:cNvSpPr>
          <p:nvPr>
            <p:ph idx="1"/>
          </p:nvPr>
        </p:nvSpPr>
        <p:spPr/>
        <p:txBody>
          <a:bodyPr>
            <a:normAutofit lnSpcReduction="10000"/>
          </a:bodyPr>
          <a:lstStyle/>
          <a:p>
            <a:r>
              <a:rPr lang="en-US" dirty="0" smtClean="0"/>
              <a:t>Machine Learning</a:t>
            </a:r>
          </a:p>
          <a:p>
            <a:r>
              <a:rPr lang="en-US" dirty="0" smtClean="0"/>
              <a:t>Supervised Learning</a:t>
            </a:r>
          </a:p>
          <a:p>
            <a:r>
              <a:rPr lang="en-US" dirty="0" smtClean="0"/>
              <a:t>Types of Supervised Learning</a:t>
            </a:r>
          </a:p>
          <a:p>
            <a:pPr marL="0" indent="0">
              <a:buNone/>
            </a:pPr>
            <a:endParaRPr lang="en-US" dirty="0" smtClean="0"/>
          </a:p>
          <a:p>
            <a:pPr marL="0" indent="0">
              <a:buNone/>
            </a:pPr>
            <a:r>
              <a:rPr lang="en-US" b="1" u="sng" dirty="0" smtClean="0"/>
              <a:t>Hands on Session:</a:t>
            </a:r>
          </a:p>
          <a:p>
            <a:pPr marL="449263" indent="-93663"/>
            <a:r>
              <a:rPr lang="en-US" dirty="0"/>
              <a:t> </a:t>
            </a:r>
            <a:r>
              <a:rPr lang="en-US" dirty="0" smtClean="0"/>
              <a:t>Regression      - Linear Regression</a:t>
            </a:r>
          </a:p>
          <a:p>
            <a:pPr marL="449263" indent="-93663"/>
            <a:r>
              <a:rPr lang="en-US" dirty="0" smtClean="0"/>
              <a:t> Classification  - K-NN Algorithm</a:t>
            </a:r>
            <a:endParaRPr lang="en-US" dirty="0"/>
          </a:p>
          <a:p>
            <a:endParaRPr lang="en-US" dirty="0"/>
          </a:p>
          <a:p>
            <a:endParaRPr lang="en-US" dirty="0"/>
          </a:p>
        </p:txBody>
      </p:sp>
    </p:spTree>
    <p:extLst>
      <p:ext uri="{BB962C8B-B14F-4D97-AF65-F5344CB8AC3E}">
        <p14:creationId xmlns:p14="http://schemas.microsoft.com/office/powerpoint/2010/main" val="41033094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a:srcRect l="2822" r="4130"/>
          <a:stretch/>
        </p:blipFill>
        <p:spPr>
          <a:xfrm>
            <a:off x="1959426" y="943429"/>
            <a:ext cx="6753891" cy="3134702"/>
          </a:xfrm>
          <a:prstGeom prst="rect">
            <a:avLst/>
          </a:prstGeom>
        </p:spPr>
      </p:pic>
    </p:spTree>
    <p:extLst>
      <p:ext uri="{BB962C8B-B14F-4D97-AF65-F5344CB8AC3E}">
        <p14:creationId xmlns:p14="http://schemas.microsoft.com/office/powerpoint/2010/main" val="14583029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92106" y="138023"/>
            <a:ext cx="6283782" cy="725349"/>
          </a:xfrm>
        </p:spPr>
        <p:txBody>
          <a:bodyPr>
            <a:normAutofit/>
          </a:bodyPr>
          <a:lstStyle/>
          <a:p>
            <a:r>
              <a:rPr lang="en-US" dirty="0" smtClean="0"/>
              <a:t>R- Squared Value</a:t>
            </a:r>
            <a:endParaRPr lang="en-US" dirty="0"/>
          </a:p>
        </p:txBody>
      </p:sp>
      <p:sp>
        <p:nvSpPr>
          <p:cNvPr id="5" name="Content Placeholder 4"/>
          <p:cNvSpPr>
            <a:spLocks noGrp="1"/>
          </p:cNvSpPr>
          <p:nvPr>
            <p:ph idx="1"/>
          </p:nvPr>
        </p:nvSpPr>
        <p:spPr>
          <a:xfrm>
            <a:off x="2370953" y="956304"/>
            <a:ext cx="6304935" cy="2234993"/>
          </a:xfrm>
        </p:spPr>
        <p:txBody>
          <a:bodyPr/>
          <a:lstStyle/>
          <a:p>
            <a:r>
              <a:rPr lang="en-US" sz="2000" b="1" dirty="0" smtClean="0"/>
              <a:t>R-Squared value </a:t>
            </a:r>
            <a:r>
              <a:rPr lang="en-US" sz="2000" dirty="0" smtClean="0"/>
              <a:t>is a statistical measure of how close the data are to the fitted regression line</a:t>
            </a:r>
          </a:p>
          <a:p>
            <a:r>
              <a:rPr lang="en-US" sz="2000" dirty="0" smtClean="0"/>
              <a:t>It is also known as the </a:t>
            </a:r>
            <a:r>
              <a:rPr lang="en-US" sz="2000" b="1" dirty="0" smtClean="0"/>
              <a:t>coefficient of determination</a:t>
            </a:r>
            <a:r>
              <a:rPr lang="en-US" sz="2000" dirty="0" smtClean="0"/>
              <a:t>, or the </a:t>
            </a:r>
            <a:r>
              <a:rPr lang="en-US" sz="2000" b="1" dirty="0" smtClean="0"/>
              <a:t>coefficient of multiple determination</a:t>
            </a:r>
          </a:p>
          <a:p>
            <a:r>
              <a:rPr lang="en-US" sz="2000" dirty="0" smtClean="0"/>
              <a:t>Greater the R^2 value, more close are the data to the regression line.</a:t>
            </a:r>
            <a:endParaRPr lang="en-US" sz="2000" dirty="0"/>
          </a:p>
          <a:p>
            <a:pPr marL="0" indent="0">
              <a:buNone/>
            </a:pPr>
            <a:endParaRPr lang="en-US" dirty="0"/>
          </a:p>
        </p:txBody>
      </p:sp>
      <p:pic>
        <p:nvPicPr>
          <p:cNvPr id="2" name="Picture 1"/>
          <p:cNvPicPr>
            <a:picLocks noChangeAspect="1"/>
          </p:cNvPicPr>
          <p:nvPr/>
        </p:nvPicPr>
        <p:blipFill>
          <a:blip r:embed="rId2"/>
          <a:stretch>
            <a:fillRect/>
          </a:stretch>
        </p:blipFill>
        <p:spPr>
          <a:xfrm>
            <a:off x="2131473" y="3284229"/>
            <a:ext cx="2724290" cy="1257365"/>
          </a:xfrm>
          <a:prstGeom prst="rect">
            <a:avLst/>
          </a:prstGeom>
        </p:spPr>
      </p:pic>
      <mc:AlternateContent xmlns:mc="http://schemas.openxmlformats.org/markup-compatibility/2006" xmlns:a14="http://schemas.microsoft.com/office/drawing/2010/main">
        <mc:Choice Requires="a14">
          <p:sp>
            <p:nvSpPr>
              <p:cNvPr id="7" name="TextBox 6"/>
              <p:cNvSpPr txBox="1"/>
              <p:nvPr/>
            </p:nvSpPr>
            <p:spPr>
              <a:xfrm>
                <a:off x="5400048" y="3440538"/>
                <a:ext cx="3388351" cy="944746"/>
              </a:xfrm>
              <a:prstGeom prst="rect">
                <a:avLst/>
              </a:prstGeom>
              <a:noFill/>
            </p:spPr>
            <p:txBody>
              <a:bodyPr wrap="square" rtlCol="0">
                <a:spAutoFit/>
              </a:bodyPr>
              <a:lstStyle/>
              <a:p>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𝑝</m:t>
                        </m:r>
                      </m:sub>
                    </m:sSub>
                  </m:oMath>
                </a14:m>
                <a:r>
                  <a:rPr lang="en-US" dirty="0" smtClean="0"/>
                  <a:t> = Predicted value of y</a:t>
                </a:r>
              </a:p>
              <a:p>
                <a:r>
                  <a:rPr lang="en-US" dirty="0" smtClean="0"/>
                  <a:t>Y   = Actual value of y</a:t>
                </a:r>
              </a:p>
              <a:p>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panose="02040503050406030204" pitchFamily="18" charset="0"/>
                          </a:rPr>
                          <m:t>𝑦</m:t>
                        </m:r>
                      </m:e>
                    </m:acc>
                  </m:oMath>
                </a14:m>
                <a:r>
                  <a:rPr lang="en-IN" dirty="0" smtClean="0"/>
                  <a:t>   = Mean value of y </a:t>
                </a:r>
                <a:endParaRPr lang="en-IN" dirty="0"/>
              </a:p>
            </p:txBody>
          </p:sp>
        </mc:Choice>
        <mc:Fallback xmlns="">
          <p:sp>
            <p:nvSpPr>
              <p:cNvPr id="7" name="TextBox 6"/>
              <p:cNvSpPr txBox="1">
                <a:spLocks noRot="1" noChangeAspect="1" noMove="1" noResize="1" noEditPoints="1" noAdjustHandles="1" noChangeArrowheads="1" noChangeShapeType="1" noTextEdit="1"/>
              </p:cNvSpPr>
              <p:nvPr/>
            </p:nvSpPr>
            <p:spPr>
              <a:xfrm>
                <a:off x="5400048" y="3440538"/>
                <a:ext cx="3388351" cy="944746"/>
              </a:xfrm>
              <a:prstGeom prst="rect">
                <a:avLst/>
              </a:prstGeom>
              <a:blipFill>
                <a:blip r:embed="rId3"/>
                <a:stretch>
                  <a:fillRect l="-1619" t="-2581" b="-9677"/>
                </a:stretch>
              </a:blipFill>
            </p:spPr>
            <p:txBody>
              <a:bodyPr/>
              <a:lstStyle/>
              <a:p>
                <a:r>
                  <a:rPr lang="en-IN">
                    <a:noFill/>
                  </a:rPr>
                  <a:t> </a:t>
                </a:r>
              </a:p>
            </p:txBody>
          </p:sp>
        </mc:Fallback>
      </mc:AlternateContent>
    </p:spTree>
    <p:extLst>
      <p:ext uri="{BB962C8B-B14F-4D97-AF65-F5344CB8AC3E}">
        <p14:creationId xmlns:p14="http://schemas.microsoft.com/office/powerpoint/2010/main" val="39407432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627085" y="274031"/>
            <a:ext cx="6369086" cy="763525"/>
          </a:xfrm>
        </p:spPr>
        <p:txBody>
          <a:bodyPr>
            <a:normAutofit/>
          </a:bodyPr>
          <a:lstStyle/>
          <a:p>
            <a:r>
              <a:rPr lang="en-US" sz="3100" dirty="0" smtClean="0"/>
              <a:t>K – Nearest Neighbours (K-NN) </a:t>
            </a:r>
            <a:endParaRPr lang="en-US" sz="3100" dirty="0"/>
          </a:p>
        </p:txBody>
      </p:sp>
      <p:sp>
        <p:nvSpPr>
          <p:cNvPr id="9" name="Content Placeholder 8"/>
          <p:cNvSpPr>
            <a:spLocks noGrp="1"/>
          </p:cNvSpPr>
          <p:nvPr>
            <p:ph sz="half" idx="2"/>
          </p:nvPr>
        </p:nvSpPr>
        <p:spPr>
          <a:xfrm>
            <a:off x="522131" y="1465943"/>
            <a:ext cx="8103926" cy="2938265"/>
          </a:xfrm>
        </p:spPr>
        <p:txBody>
          <a:bodyPr>
            <a:normAutofit/>
          </a:bodyPr>
          <a:lstStyle/>
          <a:p>
            <a:pPr marL="0" indent="0" algn="l">
              <a:buNone/>
            </a:pPr>
            <a:r>
              <a:rPr lang="en-US" dirty="0"/>
              <a:t>K-Nearest Neighbors is an algorithm that solves a Classification Problem. Basically, given some data points with known classes and a new data point, we can predict the class of the latter using KNN. </a:t>
            </a:r>
            <a:endParaRPr lang="en-US" dirty="0" smtClean="0"/>
          </a:p>
          <a:p>
            <a:pPr marL="0" indent="0" algn="l">
              <a:buNone/>
            </a:pPr>
            <a:r>
              <a:rPr lang="en-US" dirty="0" smtClean="0"/>
              <a:t>This </a:t>
            </a:r>
            <a:r>
              <a:rPr lang="en-US" dirty="0"/>
              <a:t>simple class prediction gives rise to machines that differentiate between cats and dogs, and more sophisticated ones that identify diseases from X Rays and MRI scans!</a:t>
            </a:r>
            <a:endParaRPr lang="en-IN" dirty="0"/>
          </a:p>
        </p:txBody>
      </p:sp>
    </p:spTree>
    <p:extLst>
      <p:ext uri="{BB962C8B-B14F-4D97-AF65-F5344CB8AC3E}">
        <p14:creationId xmlns:p14="http://schemas.microsoft.com/office/powerpoint/2010/main" val="300764399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20934" y="365"/>
            <a:ext cx="6283782" cy="725349"/>
          </a:xfrm>
        </p:spPr>
        <p:txBody>
          <a:bodyPr>
            <a:normAutofit/>
          </a:bodyPr>
          <a:lstStyle/>
          <a:p>
            <a:r>
              <a:rPr lang="en-US" dirty="0" smtClean="0"/>
              <a:t>Let us consider an example</a:t>
            </a:r>
            <a:endParaRPr lang="en-US" dirty="0"/>
          </a:p>
        </p:txBody>
      </p:sp>
      <p:sp>
        <p:nvSpPr>
          <p:cNvPr id="5" name="Content Placeholder 4"/>
          <p:cNvSpPr>
            <a:spLocks noGrp="1"/>
          </p:cNvSpPr>
          <p:nvPr>
            <p:ph idx="1"/>
          </p:nvPr>
        </p:nvSpPr>
        <p:spPr>
          <a:xfrm>
            <a:off x="2370953" y="725714"/>
            <a:ext cx="6304935" cy="1915886"/>
          </a:xfrm>
        </p:spPr>
        <p:txBody>
          <a:bodyPr>
            <a:normAutofit fontScale="40000" lnSpcReduction="20000"/>
          </a:bodyPr>
          <a:lstStyle/>
          <a:p>
            <a:r>
              <a:rPr lang="en-US" sz="4300" dirty="0"/>
              <a:t>In a problem involving classification, we are given a set of data points and their classes. We have to classify a new </a:t>
            </a:r>
            <a:r>
              <a:rPr lang="en-US" sz="4300" dirty="0" err="1"/>
              <a:t>datapoint</a:t>
            </a:r>
            <a:r>
              <a:rPr lang="en-US" sz="4300" dirty="0"/>
              <a:t> into its appropriate/approximate class. </a:t>
            </a:r>
            <a:endParaRPr lang="en-US" sz="4300" dirty="0" smtClean="0"/>
          </a:p>
          <a:p>
            <a:pPr marL="0" indent="0">
              <a:buNone/>
            </a:pPr>
            <a:endParaRPr lang="en-US" sz="4300" dirty="0" smtClean="0"/>
          </a:p>
          <a:p>
            <a:r>
              <a:rPr lang="en-US" sz="4300" dirty="0">
                <a:solidFill>
                  <a:srgbClr val="1A2C47"/>
                </a:solidFill>
              </a:rPr>
              <a:t>We are given the properties of 3 types of flowers (encoded as Red, Green and Blue) like their sepal width, sepal length, petal width and petal length, and we’ve obtained the following petal width vs. petal length graph. </a:t>
            </a:r>
            <a:endParaRPr lang="en-US" sz="4300" dirty="0"/>
          </a:p>
          <a:p>
            <a:endParaRPr lang="en-US" dirty="0" smtClean="0"/>
          </a:p>
        </p:txBody>
      </p:sp>
      <p:pic>
        <p:nvPicPr>
          <p:cNvPr id="2" name="Picture 1"/>
          <p:cNvPicPr>
            <a:picLocks noChangeAspect="1"/>
          </p:cNvPicPr>
          <p:nvPr/>
        </p:nvPicPr>
        <p:blipFill>
          <a:blip r:embed="rId2"/>
          <a:stretch>
            <a:fillRect/>
          </a:stretch>
        </p:blipFill>
        <p:spPr>
          <a:xfrm>
            <a:off x="3722692" y="2601877"/>
            <a:ext cx="3601455" cy="2446040"/>
          </a:xfrm>
          <a:prstGeom prst="rect">
            <a:avLst/>
          </a:prstGeom>
        </p:spPr>
      </p:pic>
      <p:sp>
        <p:nvSpPr>
          <p:cNvPr id="3" name="TextBox 2"/>
          <p:cNvSpPr txBox="1"/>
          <p:nvPr/>
        </p:nvSpPr>
        <p:spPr>
          <a:xfrm>
            <a:off x="6045200" y="2394857"/>
            <a:ext cx="2888343" cy="244604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20963255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  </a:t>
            </a:r>
            <a:endParaRPr lang="en-US" dirty="0"/>
          </a:p>
        </p:txBody>
      </p:sp>
      <p:pic>
        <p:nvPicPr>
          <p:cNvPr id="2" name="Content Placeholder 1"/>
          <p:cNvPicPr>
            <a:picLocks noGrp="1" noChangeAspect="1"/>
          </p:cNvPicPr>
          <p:nvPr>
            <p:ph idx="1"/>
          </p:nvPr>
        </p:nvPicPr>
        <p:blipFill>
          <a:blip r:embed="rId2"/>
          <a:stretch>
            <a:fillRect/>
          </a:stretch>
        </p:blipFill>
        <p:spPr>
          <a:xfrm>
            <a:off x="3708130" y="297128"/>
            <a:ext cx="3651734" cy="632747"/>
          </a:xfrm>
          <a:prstGeom prst="rect">
            <a:avLst/>
          </a:prstGeom>
        </p:spPr>
      </p:pic>
      <p:pic>
        <p:nvPicPr>
          <p:cNvPr id="3" name="Picture 2"/>
          <p:cNvPicPr>
            <a:picLocks noChangeAspect="1"/>
          </p:cNvPicPr>
          <p:nvPr/>
        </p:nvPicPr>
        <p:blipFill rotWithShape="1">
          <a:blip r:embed="rId3"/>
          <a:srcRect r="19701"/>
          <a:stretch/>
        </p:blipFill>
        <p:spPr>
          <a:xfrm>
            <a:off x="2326792" y="1355534"/>
            <a:ext cx="3261208" cy="1676094"/>
          </a:xfrm>
          <a:prstGeom prst="rect">
            <a:avLst/>
          </a:prstGeom>
        </p:spPr>
      </p:pic>
      <p:pic>
        <p:nvPicPr>
          <p:cNvPr id="6" name="Picture 5"/>
          <p:cNvPicPr>
            <a:picLocks noChangeAspect="1"/>
          </p:cNvPicPr>
          <p:nvPr/>
        </p:nvPicPr>
        <p:blipFill>
          <a:blip r:embed="rId4"/>
          <a:stretch>
            <a:fillRect/>
          </a:stretch>
        </p:blipFill>
        <p:spPr>
          <a:xfrm>
            <a:off x="6230541" y="1257119"/>
            <a:ext cx="2684832" cy="1872924"/>
          </a:xfrm>
          <a:prstGeom prst="rect">
            <a:avLst/>
          </a:prstGeom>
        </p:spPr>
      </p:pic>
      <p:pic>
        <p:nvPicPr>
          <p:cNvPr id="7" name="Picture 6"/>
          <p:cNvPicPr>
            <a:picLocks noChangeAspect="1"/>
          </p:cNvPicPr>
          <p:nvPr/>
        </p:nvPicPr>
        <p:blipFill>
          <a:blip r:embed="rId5"/>
          <a:stretch>
            <a:fillRect/>
          </a:stretch>
        </p:blipFill>
        <p:spPr>
          <a:xfrm>
            <a:off x="2893968" y="3353691"/>
            <a:ext cx="5094794" cy="1563634"/>
          </a:xfrm>
          <a:prstGeom prst="rect">
            <a:avLst/>
          </a:prstGeom>
        </p:spPr>
      </p:pic>
    </p:spTree>
    <p:extLst>
      <p:ext uri="{BB962C8B-B14F-4D97-AF65-F5344CB8AC3E}">
        <p14:creationId xmlns:p14="http://schemas.microsoft.com/office/powerpoint/2010/main" val="392707637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2283867" y="179790"/>
            <a:ext cx="6569847" cy="2098953"/>
          </a:xfrm>
        </p:spPr>
        <p:txBody>
          <a:bodyPr>
            <a:normAutofit fontScale="77500" lnSpcReduction="20000"/>
          </a:bodyPr>
          <a:lstStyle/>
          <a:p>
            <a:pPr marL="0" indent="0">
              <a:buNone/>
            </a:pPr>
            <a:r>
              <a:rPr lang="en-US" dirty="0"/>
              <a:t>T</a:t>
            </a:r>
            <a:r>
              <a:rPr lang="en-US" dirty="0" smtClean="0"/>
              <a:t>he </a:t>
            </a:r>
            <a:r>
              <a:rPr lang="en-US" dirty="0"/>
              <a:t>way K-Nearest Neighbors works is that the program calculates the distances between the unknown point, and all the known points. Then, it considers the first k shortest distances and their labels. Each of these k distances is given a vote. The label with the most votes is assigned to the unknown point.</a:t>
            </a:r>
          </a:p>
          <a:p>
            <a:endParaRPr lang="en-US" dirty="0"/>
          </a:p>
          <a:p>
            <a:endParaRPr lang="en-US" dirty="0"/>
          </a:p>
        </p:txBody>
      </p:sp>
      <p:pic>
        <p:nvPicPr>
          <p:cNvPr id="2" name="Picture 1"/>
          <p:cNvPicPr>
            <a:picLocks noChangeAspect="1"/>
          </p:cNvPicPr>
          <p:nvPr/>
        </p:nvPicPr>
        <p:blipFill>
          <a:blip r:embed="rId2"/>
          <a:stretch>
            <a:fillRect/>
          </a:stretch>
        </p:blipFill>
        <p:spPr>
          <a:xfrm>
            <a:off x="1429239" y="2209006"/>
            <a:ext cx="6285521" cy="725487"/>
          </a:xfrm>
          <a:prstGeom prst="rect">
            <a:avLst/>
          </a:prstGeom>
        </p:spPr>
      </p:pic>
      <p:pic>
        <p:nvPicPr>
          <p:cNvPr id="3" name="Picture 2"/>
          <p:cNvPicPr>
            <a:picLocks noChangeAspect="1"/>
          </p:cNvPicPr>
          <p:nvPr/>
        </p:nvPicPr>
        <p:blipFill>
          <a:blip r:embed="rId3"/>
          <a:stretch>
            <a:fillRect/>
          </a:stretch>
        </p:blipFill>
        <p:spPr>
          <a:xfrm>
            <a:off x="2367324" y="2210257"/>
            <a:ext cx="3688762" cy="2681977"/>
          </a:xfrm>
          <a:prstGeom prst="rect">
            <a:avLst/>
          </a:prstGeom>
        </p:spPr>
      </p:pic>
      <p:sp>
        <p:nvSpPr>
          <p:cNvPr id="6" name="Rectangle 5"/>
          <p:cNvSpPr/>
          <p:nvPr/>
        </p:nvSpPr>
        <p:spPr>
          <a:xfrm>
            <a:off x="6205988" y="3262368"/>
            <a:ext cx="2527295" cy="369332"/>
          </a:xfrm>
          <a:prstGeom prst="rect">
            <a:avLst/>
          </a:prstGeom>
        </p:spPr>
        <p:txBody>
          <a:bodyPr wrap="none">
            <a:spAutoFit/>
          </a:bodyPr>
          <a:lstStyle/>
          <a:p>
            <a:r>
              <a:rPr lang="en-IN" dirty="0"/>
              <a:t>Votes = [blue, blue, blue]</a:t>
            </a:r>
          </a:p>
        </p:txBody>
      </p:sp>
      <p:sp>
        <p:nvSpPr>
          <p:cNvPr id="7" name="Rectangle 6"/>
          <p:cNvSpPr/>
          <p:nvPr/>
        </p:nvSpPr>
        <p:spPr>
          <a:xfrm>
            <a:off x="6205988" y="2934493"/>
            <a:ext cx="947632" cy="369332"/>
          </a:xfrm>
          <a:prstGeom prst="rect">
            <a:avLst/>
          </a:prstGeom>
        </p:spPr>
        <p:txBody>
          <a:bodyPr wrap="none">
            <a:spAutoFit/>
          </a:bodyPr>
          <a:lstStyle/>
          <a:p>
            <a:r>
              <a:rPr lang="en-IN" dirty="0"/>
              <a:t>for k = 3</a:t>
            </a:r>
          </a:p>
        </p:txBody>
      </p:sp>
      <p:sp>
        <p:nvSpPr>
          <p:cNvPr id="8" name="Rectangle 7"/>
          <p:cNvSpPr/>
          <p:nvPr/>
        </p:nvSpPr>
        <p:spPr>
          <a:xfrm>
            <a:off x="6205988" y="3627050"/>
            <a:ext cx="2780954" cy="369332"/>
          </a:xfrm>
          <a:prstGeom prst="rect">
            <a:avLst/>
          </a:prstGeom>
        </p:spPr>
        <p:txBody>
          <a:bodyPr wrap="none">
            <a:spAutoFit/>
          </a:bodyPr>
          <a:lstStyle/>
          <a:p>
            <a:r>
              <a:rPr lang="en-IN" dirty="0"/>
              <a:t>Votes = [green, blue, green]</a:t>
            </a:r>
          </a:p>
        </p:txBody>
      </p:sp>
    </p:spTree>
    <p:extLst>
      <p:ext uri="{BB962C8B-B14F-4D97-AF65-F5344CB8AC3E}">
        <p14:creationId xmlns:p14="http://schemas.microsoft.com/office/powerpoint/2010/main" val="655588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endParaRPr lang="en-US" dirty="0"/>
          </a:p>
        </p:txBody>
      </p:sp>
      <p:pic>
        <p:nvPicPr>
          <p:cNvPr id="2" name="Content Placeholder 1"/>
          <p:cNvPicPr>
            <a:picLocks noGrp="1" noChangeAspect="1"/>
          </p:cNvPicPr>
          <p:nvPr>
            <p:ph idx="1"/>
          </p:nvPr>
        </p:nvPicPr>
        <p:blipFill rotWithShape="1">
          <a:blip r:embed="rId2"/>
          <a:srcRect l="1511" r="1424"/>
          <a:stretch/>
        </p:blipFill>
        <p:spPr>
          <a:xfrm>
            <a:off x="1927197" y="595086"/>
            <a:ext cx="7213600" cy="3608892"/>
          </a:xfrm>
          <a:prstGeom prst="rect">
            <a:avLst/>
          </a:prstGeom>
        </p:spPr>
      </p:pic>
    </p:spTree>
    <p:extLst>
      <p:ext uri="{BB962C8B-B14F-4D97-AF65-F5344CB8AC3E}">
        <p14:creationId xmlns:p14="http://schemas.microsoft.com/office/powerpoint/2010/main" val="365211599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How to determine the value of k?</a:t>
            </a:r>
            <a:br>
              <a:rPr lang="en-US" dirty="0" smtClean="0"/>
            </a:br>
            <a:endParaRPr lang="en-US" dirty="0"/>
          </a:p>
        </p:txBody>
      </p:sp>
      <p:sp>
        <p:nvSpPr>
          <p:cNvPr id="5" name="Content Placeholder 4"/>
          <p:cNvSpPr>
            <a:spLocks noGrp="1"/>
          </p:cNvSpPr>
          <p:nvPr>
            <p:ph idx="1"/>
          </p:nvPr>
        </p:nvSpPr>
        <p:spPr>
          <a:xfrm>
            <a:off x="2370953" y="927275"/>
            <a:ext cx="6304935" cy="4043867"/>
          </a:xfrm>
        </p:spPr>
        <p:txBody>
          <a:bodyPr>
            <a:normAutofit fontScale="92500" lnSpcReduction="10000"/>
          </a:bodyPr>
          <a:lstStyle/>
          <a:p>
            <a:r>
              <a:rPr lang="en-US" sz="2000" dirty="0"/>
              <a:t>Choosing the right value of k in KNN is called </a:t>
            </a:r>
            <a:r>
              <a:rPr lang="en-US" sz="2000" b="1" dirty="0" err="1"/>
              <a:t>hyperparameter</a:t>
            </a:r>
            <a:r>
              <a:rPr lang="en-US" sz="2000" b="1" dirty="0"/>
              <a:t> tuning</a:t>
            </a:r>
            <a:r>
              <a:rPr lang="en-US" sz="2000" dirty="0"/>
              <a:t>, and is </a:t>
            </a:r>
            <a:r>
              <a:rPr lang="en-US" sz="2000" dirty="0" smtClean="0"/>
              <a:t>crucial </a:t>
            </a:r>
            <a:r>
              <a:rPr lang="en-US" sz="2000" dirty="0"/>
              <a:t>to get the best out of the model</a:t>
            </a:r>
            <a:r>
              <a:rPr lang="en-US" sz="2000" dirty="0" smtClean="0"/>
              <a:t>.</a:t>
            </a:r>
          </a:p>
          <a:p>
            <a:endParaRPr lang="en-US" sz="2000" dirty="0" smtClean="0"/>
          </a:p>
          <a:p>
            <a:r>
              <a:rPr lang="en-US" sz="2000" dirty="0"/>
              <a:t>If the </a:t>
            </a:r>
            <a:r>
              <a:rPr lang="en-US" sz="2000" b="1" dirty="0"/>
              <a:t>value of K is small</a:t>
            </a:r>
            <a:r>
              <a:rPr lang="en-US" sz="2000" dirty="0"/>
              <a:t>, the error rate of the model will be large, especially for new </a:t>
            </a:r>
            <a:r>
              <a:rPr lang="en-US" sz="2000" dirty="0" err="1"/>
              <a:t>datapoints</a:t>
            </a:r>
            <a:r>
              <a:rPr lang="en-US" sz="2000" dirty="0"/>
              <a:t>, since the number of votes considered is small. The model is said to be </a:t>
            </a:r>
            <a:r>
              <a:rPr lang="en-US" sz="2000" b="1" dirty="0" err="1"/>
              <a:t>overfitted</a:t>
            </a:r>
            <a:r>
              <a:rPr lang="en-US" sz="2000" dirty="0"/>
              <a:t>, and highly sensitive to noise in the input. </a:t>
            </a:r>
            <a:endParaRPr lang="en-US" sz="2000" dirty="0" smtClean="0"/>
          </a:p>
          <a:p>
            <a:endParaRPr lang="en-US" sz="2000" dirty="0" smtClean="0"/>
          </a:p>
          <a:p>
            <a:r>
              <a:rPr lang="en-US" sz="2000" dirty="0"/>
              <a:t>On the other hand, if the </a:t>
            </a:r>
            <a:r>
              <a:rPr lang="en-US" sz="2000" b="1" dirty="0"/>
              <a:t>value of K is large</a:t>
            </a:r>
            <a:r>
              <a:rPr lang="en-US" sz="2000" dirty="0"/>
              <a:t>, the model’s boundaries become loose, and the number of misclassifications increase. In this case, the model is said to be </a:t>
            </a:r>
            <a:r>
              <a:rPr lang="en-US" sz="2000" b="1" dirty="0" err="1"/>
              <a:t>underfitted</a:t>
            </a:r>
            <a:r>
              <a:rPr lang="en-US" sz="2000" dirty="0"/>
              <a:t>.</a:t>
            </a:r>
            <a:endParaRPr lang="en-US" sz="2000" dirty="0" smtClean="0"/>
          </a:p>
          <a:p>
            <a:endParaRPr lang="en-US" dirty="0"/>
          </a:p>
        </p:txBody>
      </p:sp>
    </p:spTree>
    <p:extLst>
      <p:ext uri="{BB962C8B-B14F-4D97-AF65-F5344CB8AC3E}">
        <p14:creationId xmlns:p14="http://schemas.microsoft.com/office/powerpoint/2010/main" val="86249355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There is no fixed method to find k…</a:t>
            </a:r>
            <a:endParaRPr lang="en-US" dirty="0"/>
          </a:p>
        </p:txBody>
      </p:sp>
      <p:sp>
        <p:nvSpPr>
          <p:cNvPr id="5" name="Content Placeholder 4"/>
          <p:cNvSpPr>
            <a:spLocks noGrp="1"/>
          </p:cNvSpPr>
          <p:nvPr>
            <p:ph idx="1"/>
          </p:nvPr>
        </p:nvSpPr>
        <p:spPr>
          <a:xfrm>
            <a:off x="2370953" y="1268361"/>
            <a:ext cx="6304935" cy="3420136"/>
          </a:xfrm>
        </p:spPr>
        <p:txBody>
          <a:bodyPr/>
          <a:lstStyle/>
          <a:p>
            <a:r>
              <a:rPr lang="en-US" dirty="0" smtClean="0"/>
              <a:t>Set k as odd number</a:t>
            </a:r>
          </a:p>
          <a:p>
            <a:r>
              <a:rPr lang="en-US" dirty="0" smtClean="0"/>
              <a:t>Set k as </a:t>
            </a:r>
            <a:r>
              <a:rPr lang="en-US" dirty="0" err="1" smtClean="0"/>
              <a:t>sqrt</a:t>
            </a:r>
            <a:r>
              <a:rPr lang="en-US" dirty="0" smtClean="0"/>
              <a:t>(n)</a:t>
            </a:r>
          </a:p>
          <a:p>
            <a:endParaRPr lang="en-US" dirty="0" smtClean="0"/>
          </a:p>
          <a:p>
            <a:endParaRPr lang="en-US" dirty="0"/>
          </a:p>
        </p:txBody>
      </p:sp>
      <p:pic>
        <p:nvPicPr>
          <p:cNvPr id="2" name="Picture 1"/>
          <p:cNvPicPr>
            <a:picLocks noChangeAspect="1"/>
          </p:cNvPicPr>
          <p:nvPr/>
        </p:nvPicPr>
        <p:blipFill>
          <a:blip r:embed="rId2"/>
          <a:stretch>
            <a:fillRect/>
          </a:stretch>
        </p:blipFill>
        <p:spPr>
          <a:xfrm>
            <a:off x="2973087" y="2439266"/>
            <a:ext cx="2863997" cy="1600282"/>
          </a:xfrm>
          <a:prstGeom prst="rect">
            <a:avLst/>
          </a:prstGeom>
        </p:spPr>
      </p:pic>
    </p:spTree>
    <p:extLst>
      <p:ext uri="{BB962C8B-B14F-4D97-AF65-F5344CB8AC3E}">
        <p14:creationId xmlns:p14="http://schemas.microsoft.com/office/powerpoint/2010/main" val="261737886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References used:</a:t>
            </a:r>
            <a:endParaRPr lang="en-US" dirty="0"/>
          </a:p>
        </p:txBody>
      </p:sp>
      <p:sp>
        <p:nvSpPr>
          <p:cNvPr id="5" name="Content Placeholder 4"/>
          <p:cNvSpPr>
            <a:spLocks noGrp="1"/>
          </p:cNvSpPr>
          <p:nvPr>
            <p:ph idx="1"/>
          </p:nvPr>
        </p:nvSpPr>
        <p:spPr>
          <a:xfrm>
            <a:off x="2370953" y="1268361"/>
            <a:ext cx="6304935" cy="3420136"/>
          </a:xfrm>
        </p:spPr>
        <p:txBody>
          <a:bodyPr>
            <a:normAutofit fontScale="92500" lnSpcReduction="10000"/>
          </a:bodyPr>
          <a:lstStyle/>
          <a:p>
            <a:r>
              <a:rPr lang="en-US" dirty="0">
                <a:hlinkClick r:id="rId2"/>
              </a:rPr>
              <a:t>https://</a:t>
            </a:r>
            <a:r>
              <a:rPr lang="en-US" dirty="0" smtClean="0">
                <a:hlinkClick r:id="rId2"/>
              </a:rPr>
              <a:t>www.javatpoint.com/machine-learning</a:t>
            </a:r>
            <a:endParaRPr lang="en-US" dirty="0" smtClean="0"/>
          </a:p>
          <a:p>
            <a:r>
              <a:rPr lang="en-US" dirty="0">
                <a:hlinkClick r:id="rId3"/>
              </a:rPr>
              <a:t>https://</a:t>
            </a:r>
            <a:r>
              <a:rPr lang="en-US" dirty="0" smtClean="0">
                <a:hlinkClick r:id="rId3"/>
              </a:rPr>
              <a:t>www.youtube.com/watch?v=E5RjzSK0fvY</a:t>
            </a:r>
            <a:r>
              <a:rPr lang="en-US" dirty="0" smtClean="0"/>
              <a:t> </a:t>
            </a:r>
          </a:p>
          <a:p>
            <a:r>
              <a:rPr lang="en-US" dirty="0">
                <a:hlinkClick r:id="rId4"/>
              </a:rPr>
              <a:t>https://www.scaler.com/topics/what-is-knn-algorithm-in-machine-learning</a:t>
            </a:r>
            <a:r>
              <a:rPr lang="en-US" dirty="0" smtClean="0">
                <a:hlinkClick r:id="rId4"/>
              </a:rPr>
              <a:t>/</a:t>
            </a:r>
            <a:endParaRPr lang="en-US" dirty="0" smtClean="0"/>
          </a:p>
          <a:p>
            <a:r>
              <a:rPr lang="en-US" dirty="0">
                <a:hlinkClick r:id="rId5"/>
              </a:rPr>
              <a:t>https://www.javatpoint.com/k-nearest-neighbor-algorithm-for-machine-learning</a:t>
            </a:r>
            <a:endParaRPr lang="en-US" dirty="0"/>
          </a:p>
          <a:p>
            <a:endParaRPr lang="en-US" dirty="0" smtClean="0"/>
          </a:p>
        </p:txBody>
      </p:sp>
    </p:spTree>
    <p:extLst>
      <p:ext uri="{BB962C8B-B14F-4D97-AF65-F5344CB8AC3E}">
        <p14:creationId xmlns:p14="http://schemas.microsoft.com/office/powerpoint/2010/main" val="4677900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Machine Learning</a:t>
            </a:r>
            <a:endParaRPr lang="en-US" dirty="0"/>
          </a:p>
        </p:txBody>
      </p:sp>
      <p:pic>
        <p:nvPicPr>
          <p:cNvPr id="2" name="Content Placeholder 1"/>
          <p:cNvPicPr>
            <a:picLocks noGrp="1" noChangeAspect="1"/>
          </p:cNvPicPr>
          <p:nvPr>
            <p:ph idx="1"/>
          </p:nvPr>
        </p:nvPicPr>
        <p:blipFill>
          <a:blip r:embed="rId2"/>
          <a:stretch>
            <a:fillRect/>
          </a:stretch>
        </p:blipFill>
        <p:spPr>
          <a:xfrm>
            <a:off x="2392106" y="1497732"/>
            <a:ext cx="5943600" cy="1466850"/>
          </a:xfrm>
          <a:prstGeom prst="rect">
            <a:avLst/>
          </a:prstGeom>
        </p:spPr>
      </p:pic>
      <p:sp>
        <p:nvSpPr>
          <p:cNvPr id="3" name="TextBox 2"/>
          <p:cNvSpPr txBox="1"/>
          <p:nvPr/>
        </p:nvSpPr>
        <p:spPr>
          <a:xfrm>
            <a:off x="2392106" y="3330429"/>
            <a:ext cx="6283782" cy="923330"/>
          </a:xfrm>
          <a:prstGeom prst="rect">
            <a:avLst/>
          </a:prstGeom>
          <a:noFill/>
        </p:spPr>
        <p:txBody>
          <a:bodyPr wrap="square" rtlCol="0">
            <a:spAutoFit/>
          </a:bodyPr>
          <a:lstStyle/>
          <a:p>
            <a:r>
              <a:rPr lang="en-US" dirty="0" smtClean="0">
                <a:solidFill>
                  <a:srgbClr val="333333"/>
                </a:solidFill>
                <a:latin typeface="inter-regular"/>
              </a:rPr>
              <a:t>A Machine Learning system </a:t>
            </a:r>
            <a:r>
              <a:rPr lang="en-US" b="1" dirty="0" smtClean="0">
                <a:solidFill>
                  <a:srgbClr val="333333"/>
                </a:solidFill>
                <a:latin typeface="inter-bold"/>
              </a:rPr>
              <a:t>learns from historical data, builds the prediction models, and whenever it receives new data, predicts the output for it</a:t>
            </a:r>
            <a:r>
              <a:rPr lang="en-US" dirty="0" smtClean="0">
                <a:solidFill>
                  <a:srgbClr val="333333"/>
                </a:solidFill>
                <a:latin typeface="inter-regular"/>
              </a:rPr>
              <a:t>. </a:t>
            </a:r>
            <a:endParaRPr lang="en-IN" dirty="0"/>
          </a:p>
        </p:txBody>
      </p:sp>
    </p:spTree>
    <p:extLst>
      <p:ext uri="{BB962C8B-B14F-4D97-AF65-F5344CB8AC3E}">
        <p14:creationId xmlns:p14="http://schemas.microsoft.com/office/powerpoint/2010/main" val="110163387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306457" y="3557675"/>
            <a:ext cx="3077029" cy="1200329"/>
          </a:xfrm>
          <a:prstGeom prst="rect">
            <a:avLst/>
          </a:prstGeom>
          <a:noFill/>
        </p:spPr>
        <p:txBody>
          <a:bodyPr wrap="square" rtlCol="0">
            <a:spAutoFit/>
          </a:bodyPr>
          <a:lstStyle/>
          <a:p>
            <a:endParaRPr lang="en-IN" dirty="0" smtClean="0">
              <a:solidFill>
                <a:schemeClr val="bg1"/>
              </a:solidFill>
            </a:endParaRPr>
          </a:p>
          <a:p>
            <a:r>
              <a:rPr lang="en-IN"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Aravind S</a:t>
            </a:r>
          </a:p>
          <a:p>
            <a:r>
              <a:rPr lang="en-IN"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Core Committee Member</a:t>
            </a:r>
          </a:p>
          <a:p>
            <a:r>
              <a:rPr lang="en-IN"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VITMAS</a:t>
            </a:r>
            <a:endParaRPr lang="en-IN"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4" name="TextBox 3"/>
          <p:cNvSpPr txBox="1"/>
          <p:nvPr/>
        </p:nvSpPr>
        <p:spPr>
          <a:xfrm>
            <a:off x="1843315" y="2278744"/>
            <a:ext cx="5210628" cy="923330"/>
          </a:xfrm>
          <a:prstGeom prst="rect">
            <a:avLst/>
          </a:prstGeom>
          <a:noFill/>
        </p:spPr>
        <p:txBody>
          <a:bodyPr wrap="square" rtlCol="0">
            <a:spAutoFit/>
          </a:bodyPr>
          <a:lstStyle/>
          <a:p>
            <a:pPr algn="ctr"/>
            <a:r>
              <a:rPr lang="en-US" sz="5400" b="1" spc="50" dirty="0" smtClean="0">
                <a:ln w="9525" cmpd="sng">
                  <a:solidFill>
                    <a:schemeClr val="accent1"/>
                  </a:solidFill>
                  <a:prstDash val="solid"/>
                </a:ln>
                <a:solidFill>
                  <a:srgbClr val="70AD47">
                    <a:tint val="1000"/>
                  </a:srgbClr>
                </a:solidFill>
                <a:effectLst>
                  <a:glow rad="38100">
                    <a:schemeClr val="accent1">
                      <a:alpha val="40000"/>
                    </a:schemeClr>
                  </a:glow>
                </a:effectLst>
              </a:rPr>
              <a:t>Thank You !</a:t>
            </a:r>
            <a:endParaRPr lang="en-IN" sz="5400"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Tree>
    <p:extLst>
      <p:ext uri="{BB962C8B-B14F-4D97-AF65-F5344CB8AC3E}">
        <p14:creationId xmlns:p14="http://schemas.microsoft.com/office/powerpoint/2010/main" val="13355365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Features of Machine Learning</a:t>
            </a:r>
            <a:endParaRPr lang="en-US" dirty="0"/>
          </a:p>
        </p:txBody>
      </p:sp>
      <p:sp>
        <p:nvSpPr>
          <p:cNvPr id="5" name="Content Placeholder 4"/>
          <p:cNvSpPr>
            <a:spLocks noGrp="1"/>
          </p:cNvSpPr>
          <p:nvPr>
            <p:ph idx="1"/>
          </p:nvPr>
        </p:nvSpPr>
        <p:spPr/>
        <p:txBody>
          <a:bodyPr/>
          <a:lstStyle/>
          <a:p>
            <a:endParaRPr lang="en-US" dirty="0" smtClean="0"/>
          </a:p>
          <a:p>
            <a:r>
              <a:rPr lang="en-US" dirty="0" smtClean="0"/>
              <a:t>Machine learning uses data to detect various patterns in a given dataset.</a:t>
            </a:r>
          </a:p>
          <a:p>
            <a:r>
              <a:rPr lang="en-US" dirty="0" smtClean="0"/>
              <a:t>It can learn from past data and improve automatically.</a:t>
            </a:r>
          </a:p>
          <a:p>
            <a:r>
              <a:rPr lang="en-US" dirty="0" smtClean="0"/>
              <a:t>It is a data-driven technology.</a:t>
            </a:r>
            <a:endParaRPr lang="en-US" dirty="0"/>
          </a:p>
        </p:txBody>
      </p:sp>
    </p:spTree>
    <p:extLst>
      <p:ext uri="{BB962C8B-B14F-4D97-AF65-F5344CB8AC3E}">
        <p14:creationId xmlns:p14="http://schemas.microsoft.com/office/powerpoint/2010/main" val="5433794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Need for Machine Learning</a:t>
            </a:r>
            <a:endParaRPr lang="en-IN" dirty="0"/>
          </a:p>
        </p:txBody>
      </p:sp>
      <p:sp>
        <p:nvSpPr>
          <p:cNvPr id="3" name="Content Placeholder 2"/>
          <p:cNvSpPr>
            <a:spLocks noGrp="1"/>
          </p:cNvSpPr>
          <p:nvPr>
            <p:ph idx="1"/>
          </p:nvPr>
        </p:nvSpPr>
        <p:spPr/>
        <p:txBody>
          <a:bodyPr>
            <a:normAutofit lnSpcReduction="10000"/>
          </a:bodyPr>
          <a:lstStyle/>
          <a:p>
            <a:r>
              <a:rPr lang="en-US" dirty="0" smtClean="0"/>
              <a:t>Rapid increment in the production of data.</a:t>
            </a:r>
          </a:p>
          <a:p>
            <a:r>
              <a:rPr lang="en-US" dirty="0" smtClean="0"/>
              <a:t>Solving complex problems, which are difficult for a human.</a:t>
            </a:r>
          </a:p>
          <a:p>
            <a:r>
              <a:rPr lang="en-US" dirty="0" smtClean="0"/>
              <a:t>Decision making in various sectors including finance.</a:t>
            </a:r>
          </a:p>
          <a:p>
            <a:r>
              <a:rPr lang="en-US" dirty="0" smtClean="0"/>
              <a:t>Finding hidden patterns and extracting useful information from data.</a:t>
            </a:r>
            <a:endParaRPr lang="en-IN" dirty="0"/>
          </a:p>
        </p:txBody>
      </p:sp>
    </p:spTree>
    <p:extLst>
      <p:ext uri="{BB962C8B-B14F-4D97-AF65-F5344CB8AC3E}">
        <p14:creationId xmlns:p14="http://schemas.microsoft.com/office/powerpoint/2010/main" val="20872728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Classification of ML : </a:t>
            </a:r>
            <a:endParaRPr lang="en-US" dirty="0"/>
          </a:p>
        </p:txBody>
      </p:sp>
      <p:sp>
        <p:nvSpPr>
          <p:cNvPr id="3" name="Text Placeholder 2"/>
          <p:cNvSpPr>
            <a:spLocks noGrp="1"/>
          </p:cNvSpPr>
          <p:nvPr>
            <p:ph type="body" idx="1"/>
          </p:nvPr>
        </p:nvSpPr>
        <p:spPr>
          <a:xfrm>
            <a:off x="522131" y="1655517"/>
            <a:ext cx="8103926" cy="479822"/>
          </a:xfrm>
        </p:spPr>
        <p:txBody>
          <a:bodyPr>
            <a:normAutofit fontScale="92500"/>
          </a:bodyPr>
          <a:lstStyle/>
          <a:p>
            <a:pPr algn="l"/>
            <a:r>
              <a:rPr lang="en-US" dirty="0" smtClean="0"/>
              <a:t>At a broad level, machine learning can be classified into three types: </a:t>
            </a:r>
            <a:endParaRPr lang="en-IN" dirty="0"/>
          </a:p>
        </p:txBody>
      </p:sp>
      <p:sp>
        <p:nvSpPr>
          <p:cNvPr id="9" name="Content Placeholder 8"/>
          <p:cNvSpPr>
            <a:spLocks noGrp="1"/>
          </p:cNvSpPr>
          <p:nvPr>
            <p:ph sz="half" idx="2"/>
          </p:nvPr>
        </p:nvSpPr>
        <p:spPr>
          <a:xfrm>
            <a:off x="522131" y="2127914"/>
            <a:ext cx="8103926" cy="2276294"/>
          </a:xfrm>
        </p:spPr>
        <p:txBody>
          <a:bodyPr/>
          <a:lstStyle/>
          <a:p>
            <a:pPr algn="l"/>
            <a:endParaRPr lang="en-US" dirty="0" smtClean="0"/>
          </a:p>
          <a:p>
            <a:pPr algn="l"/>
            <a:r>
              <a:rPr lang="en-US" dirty="0" smtClean="0"/>
              <a:t>Supervised Learning</a:t>
            </a:r>
          </a:p>
          <a:p>
            <a:pPr algn="l"/>
            <a:r>
              <a:rPr lang="en-US" dirty="0" smtClean="0"/>
              <a:t>Unsupervised Learning</a:t>
            </a:r>
          </a:p>
          <a:p>
            <a:pPr algn="l"/>
            <a:r>
              <a:rPr lang="en-US" dirty="0" smtClean="0"/>
              <a:t>Reinforcement Learning</a:t>
            </a:r>
            <a:endParaRPr lang="en-IN"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3584" y="2677887"/>
            <a:ext cx="4572868" cy="1937656"/>
          </a:xfrm>
          <a:prstGeom prst="rect">
            <a:avLst/>
          </a:prstGeom>
        </p:spPr>
      </p:pic>
    </p:spTree>
    <p:extLst>
      <p:ext uri="{BB962C8B-B14F-4D97-AF65-F5344CB8AC3E}">
        <p14:creationId xmlns:p14="http://schemas.microsoft.com/office/powerpoint/2010/main" val="41707837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Supervised Learning</a:t>
            </a:r>
            <a:endParaRPr lang="en-US" dirty="0"/>
          </a:p>
        </p:txBody>
      </p:sp>
      <p:sp>
        <p:nvSpPr>
          <p:cNvPr id="5" name="Content Placeholder 4"/>
          <p:cNvSpPr>
            <a:spLocks noGrp="1"/>
          </p:cNvSpPr>
          <p:nvPr>
            <p:ph idx="1"/>
          </p:nvPr>
        </p:nvSpPr>
        <p:spPr/>
        <p:txBody>
          <a:bodyPr>
            <a:normAutofit/>
          </a:bodyPr>
          <a:lstStyle/>
          <a:p>
            <a:r>
              <a:rPr lang="en-US" sz="2000" dirty="0"/>
              <a:t>Supervised learning is a type of machine learning method in which we provide sample labeled data to the machine learning system in order to train it, and on that basis, it predicts the output</a:t>
            </a:r>
            <a:r>
              <a:rPr lang="en-US" sz="2000" dirty="0" smtClean="0"/>
              <a:t>.</a:t>
            </a:r>
          </a:p>
          <a:p>
            <a:r>
              <a:rPr lang="en-US" sz="2000" dirty="0"/>
              <a:t>In the real-world, supervised learning can be used for Risk Assessment, Image classification, Fraud Detection, spam filtering, etc.</a:t>
            </a:r>
          </a:p>
          <a:p>
            <a:endParaRPr lang="en-US" sz="2000" dirty="0"/>
          </a:p>
          <a:p>
            <a:endParaRPr lang="en-US" sz="2000" dirty="0" smtClean="0"/>
          </a:p>
        </p:txBody>
      </p:sp>
    </p:spTree>
    <p:extLst>
      <p:ext uri="{BB962C8B-B14F-4D97-AF65-F5344CB8AC3E}">
        <p14:creationId xmlns:p14="http://schemas.microsoft.com/office/powerpoint/2010/main" val="24181737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402114" y="239623"/>
            <a:ext cx="6283782" cy="725349"/>
          </a:xfrm>
        </p:spPr>
        <p:txBody>
          <a:bodyPr>
            <a:normAutofit/>
          </a:bodyPr>
          <a:lstStyle/>
          <a:p>
            <a:r>
              <a:rPr lang="en-US" dirty="0" smtClean="0"/>
              <a:t>How it works ? </a:t>
            </a:r>
            <a:endParaRPr lang="en-US" dirty="0"/>
          </a:p>
        </p:txBody>
      </p:sp>
      <p:pic>
        <p:nvPicPr>
          <p:cNvPr id="2" name="Content Placeholder 1"/>
          <p:cNvPicPr>
            <a:picLocks noGrp="1" noChangeAspect="1"/>
          </p:cNvPicPr>
          <p:nvPr>
            <p:ph idx="1"/>
          </p:nvPr>
        </p:nvPicPr>
        <p:blipFill>
          <a:blip r:embed="rId2"/>
          <a:stretch>
            <a:fillRect/>
          </a:stretch>
        </p:blipFill>
        <p:spPr>
          <a:xfrm>
            <a:off x="2387259" y="964972"/>
            <a:ext cx="5697538" cy="2848769"/>
          </a:xfrm>
          <a:prstGeom prst="rect">
            <a:avLst/>
          </a:prstGeom>
        </p:spPr>
      </p:pic>
      <p:sp>
        <p:nvSpPr>
          <p:cNvPr id="3" name="TextBox 2"/>
          <p:cNvSpPr txBox="1"/>
          <p:nvPr/>
        </p:nvSpPr>
        <p:spPr>
          <a:xfrm>
            <a:off x="2387259" y="3873138"/>
            <a:ext cx="5667829" cy="923330"/>
          </a:xfrm>
          <a:prstGeom prst="rect">
            <a:avLst/>
          </a:prstGeom>
          <a:noFill/>
        </p:spPr>
        <p:txBody>
          <a:bodyPr wrap="square" rtlCol="0">
            <a:spAutoFit/>
          </a:bodyPr>
          <a:lstStyle/>
          <a:p>
            <a:r>
              <a:rPr lang="en-US" dirty="0">
                <a:solidFill>
                  <a:srgbClr val="333333"/>
                </a:solidFill>
                <a:latin typeface="inter-regular"/>
              </a:rPr>
              <a:t>The aim of a supervised learning algorithm is to </a:t>
            </a:r>
            <a:r>
              <a:rPr lang="en-US" b="1" dirty="0">
                <a:solidFill>
                  <a:srgbClr val="333333"/>
                </a:solidFill>
                <a:latin typeface="inter-bold"/>
              </a:rPr>
              <a:t>find a mapping function to map the input variable(x) with the output variable(y)</a:t>
            </a:r>
            <a:r>
              <a:rPr lang="en-US" dirty="0">
                <a:solidFill>
                  <a:srgbClr val="333333"/>
                </a:solidFill>
                <a:latin typeface="inter-regular"/>
              </a:rPr>
              <a:t>.</a:t>
            </a:r>
            <a:endParaRPr lang="en-IN" dirty="0"/>
          </a:p>
        </p:txBody>
      </p:sp>
    </p:spTree>
    <p:extLst>
      <p:ext uri="{BB962C8B-B14F-4D97-AF65-F5344CB8AC3E}">
        <p14:creationId xmlns:p14="http://schemas.microsoft.com/office/powerpoint/2010/main" val="6010437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457420" y="130766"/>
            <a:ext cx="6283782" cy="725349"/>
          </a:xfrm>
        </p:spPr>
        <p:txBody>
          <a:bodyPr>
            <a:normAutofit fontScale="90000"/>
          </a:bodyPr>
          <a:lstStyle/>
          <a:p>
            <a:r>
              <a:rPr lang="en-US" dirty="0" smtClean="0"/>
              <a:t>Advantages of Supervised Learning</a:t>
            </a:r>
            <a:endParaRPr lang="en-US" dirty="0"/>
          </a:p>
        </p:txBody>
      </p:sp>
      <p:sp>
        <p:nvSpPr>
          <p:cNvPr id="5" name="Content Placeholder 4"/>
          <p:cNvSpPr>
            <a:spLocks noGrp="1"/>
          </p:cNvSpPr>
          <p:nvPr>
            <p:ph idx="1"/>
          </p:nvPr>
        </p:nvSpPr>
        <p:spPr>
          <a:xfrm>
            <a:off x="2508838" y="782132"/>
            <a:ext cx="6304935" cy="1859468"/>
          </a:xfrm>
        </p:spPr>
        <p:txBody>
          <a:bodyPr/>
          <a:lstStyle/>
          <a:p>
            <a:r>
              <a:rPr lang="en-US" dirty="0" smtClean="0"/>
              <a:t>Prediction based on prior experiences</a:t>
            </a:r>
          </a:p>
          <a:p>
            <a:r>
              <a:rPr lang="en-US" dirty="0" smtClean="0"/>
              <a:t>Idea about classes of objects</a:t>
            </a:r>
          </a:p>
          <a:p>
            <a:r>
              <a:rPr lang="en-US" dirty="0" smtClean="0"/>
              <a:t>Solve real-world problems</a:t>
            </a:r>
            <a:endParaRPr lang="en-US" dirty="0"/>
          </a:p>
        </p:txBody>
      </p:sp>
      <p:sp>
        <p:nvSpPr>
          <p:cNvPr id="6" name="TextBox 5"/>
          <p:cNvSpPr txBox="1"/>
          <p:nvPr/>
        </p:nvSpPr>
        <p:spPr>
          <a:xfrm>
            <a:off x="2333905" y="2349212"/>
            <a:ext cx="6654800" cy="584775"/>
          </a:xfrm>
          <a:prstGeom prst="rect">
            <a:avLst/>
          </a:prstGeom>
          <a:noFill/>
        </p:spPr>
        <p:txBody>
          <a:bodyPr wrap="square" rtlCol="0">
            <a:spAutoFit/>
          </a:bodyPr>
          <a:lstStyle/>
          <a:p>
            <a:r>
              <a:rPr lang="en-US" sz="3200" dirty="0">
                <a:solidFill>
                  <a:srgbClr val="0070C0"/>
                </a:solidFill>
                <a:effectLst>
                  <a:outerShdw blurRad="50800" dist="38100" dir="2700000" algn="tl" rotWithShape="0">
                    <a:prstClr val="black">
                      <a:alpha val="40000"/>
                    </a:prstClr>
                  </a:outerShdw>
                </a:effectLst>
                <a:ea typeface="+mj-ea"/>
                <a:cs typeface="+mj-cs"/>
              </a:rPr>
              <a:t>D</a:t>
            </a:r>
            <a:r>
              <a:rPr lang="en-US" sz="3200" dirty="0" smtClean="0">
                <a:solidFill>
                  <a:srgbClr val="0070C0"/>
                </a:solidFill>
                <a:effectLst>
                  <a:outerShdw blurRad="50800" dist="38100" dir="2700000" algn="tl" rotWithShape="0">
                    <a:prstClr val="black">
                      <a:alpha val="40000"/>
                    </a:prstClr>
                  </a:outerShdw>
                </a:effectLst>
                <a:ea typeface="+mj-ea"/>
                <a:cs typeface="+mj-cs"/>
              </a:rPr>
              <a:t>isadvantages </a:t>
            </a:r>
            <a:r>
              <a:rPr lang="en-US" sz="3200" dirty="0">
                <a:solidFill>
                  <a:srgbClr val="0070C0"/>
                </a:solidFill>
                <a:effectLst>
                  <a:outerShdw blurRad="50800" dist="38100" dir="2700000" algn="tl" rotWithShape="0">
                    <a:prstClr val="black">
                      <a:alpha val="40000"/>
                    </a:prstClr>
                  </a:outerShdw>
                </a:effectLst>
                <a:ea typeface="+mj-ea"/>
                <a:cs typeface="+mj-cs"/>
              </a:rPr>
              <a:t>of Supervised Learning</a:t>
            </a:r>
            <a:r>
              <a:rPr lang="en-US" dirty="0" smtClean="0"/>
              <a:t> </a:t>
            </a:r>
            <a:endParaRPr lang="en-IN" dirty="0"/>
          </a:p>
        </p:txBody>
      </p:sp>
      <p:sp>
        <p:nvSpPr>
          <p:cNvPr id="8" name="TextBox 7"/>
          <p:cNvSpPr txBox="1"/>
          <p:nvPr/>
        </p:nvSpPr>
        <p:spPr>
          <a:xfrm>
            <a:off x="2457420" y="3040743"/>
            <a:ext cx="6454351" cy="1557349"/>
          </a:xfrm>
          <a:prstGeom prst="rect">
            <a:avLst/>
          </a:prstGeom>
          <a:noFill/>
        </p:spPr>
        <p:txBody>
          <a:bodyPr wrap="square" rtlCol="0">
            <a:spAutoFit/>
          </a:bodyPr>
          <a:lstStyle/>
          <a:p>
            <a:pPr marL="342900" lvl="0" indent="-342900">
              <a:spcBef>
                <a:spcPct val="20000"/>
              </a:spcBef>
              <a:buFont typeface="Arial" pitchFamily="34" charset="0"/>
              <a:buChar char="•"/>
            </a:pPr>
            <a:r>
              <a:rPr lang="en-US" sz="2800" dirty="0" smtClean="0">
                <a:solidFill>
                  <a:srgbClr val="002060"/>
                </a:solidFill>
              </a:rPr>
              <a:t>Not suitable for complex tasks</a:t>
            </a:r>
            <a:endParaRPr lang="en-US" sz="2800" dirty="0">
              <a:solidFill>
                <a:srgbClr val="002060"/>
              </a:solidFill>
            </a:endParaRPr>
          </a:p>
          <a:p>
            <a:pPr marL="342900" lvl="0" indent="-342900">
              <a:spcBef>
                <a:spcPct val="20000"/>
              </a:spcBef>
              <a:buFont typeface="Arial" pitchFamily="34" charset="0"/>
              <a:buChar char="•"/>
            </a:pPr>
            <a:r>
              <a:rPr lang="en-US" sz="2800" dirty="0" smtClean="0">
                <a:solidFill>
                  <a:srgbClr val="002060"/>
                </a:solidFill>
              </a:rPr>
              <a:t>Test data has to be from training data set </a:t>
            </a:r>
            <a:endParaRPr lang="en-US" sz="2800" dirty="0">
              <a:solidFill>
                <a:srgbClr val="002060"/>
              </a:solidFill>
            </a:endParaRPr>
          </a:p>
          <a:p>
            <a:pPr marL="342900" lvl="0" indent="-342900">
              <a:spcBef>
                <a:spcPct val="20000"/>
              </a:spcBef>
              <a:buFont typeface="Arial" pitchFamily="34" charset="0"/>
              <a:buChar char="•"/>
            </a:pPr>
            <a:r>
              <a:rPr lang="en-US" sz="2800" dirty="0" smtClean="0">
                <a:solidFill>
                  <a:srgbClr val="002060"/>
                </a:solidFill>
              </a:rPr>
              <a:t>High computation time</a:t>
            </a:r>
          </a:p>
        </p:txBody>
      </p:sp>
    </p:spTree>
    <p:extLst>
      <p:ext uri="{BB962C8B-B14F-4D97-AF65-F5344CB8AC3E}">
        <p14:creationId xmlns:p14="http://schemas.microsoft.com/office/powerpoint/2010/main" val="11869641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1410</Words>
  <Application>Microsoft Office PowerPoint</Application>
  <PresentationFormat>On-screen Show (16:9)</PresentationFormat>
  <Paragraphs>129</Paragraphs>
  <Slides>30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Cambria Math</vt:lpstr>
      <vt:lpstr>inter-bold</vt:lpstr>
      <vt:lpstr>inter-regular</vt:lpstr>
      <vt:lpstr>Office Theme</vt:lpstr>
      <vt:lpstr>AI Journeys :  Supervised Learning </vt:lpstr>
      <vt:lpstr>Objectives</vt:lpstr>
      <vt:lpstr>Machine Learning</vt:lpstr>
      <vt:lpstr>Features of Machine Learning</vt:lpstr>
      <vt:lpstr>Need for Machine Learning</vt:lpstr>
      <vt:lpstr>Classification of ML : </vt:lpstr>
      <vt:lpstr>Supervised Learning</vt:lpstr>
      <vt:lpstr>How it works ? </vt:lpstr>
      <vt:lpstr>Advantages of Supervised Learning</vt:lpstr>
      <vt:lpstr>Types of Supervised Learning</vt:lpstr>
      <vt:lpstr>Regression vs. Classification</vt:lpstr>
      <vt:lpstr>Regression</vt:lpstr>
      <vt:lpstr>PowerPoint Presentation</vt:lpstr>
      <vt:lpstr>Classification</vt:lpstr>
      <vt:lpstr>PowerPoint Presentation</vt:lpstr>
      <vt:lpstr>Simple Linear Regression </vt:lpstr>
      <vt:lpstr>Mathematically, we can represent a linear regression as:</vt:lpstr>
      <vt:lpstr>PowerPoint Presentation</vt:lpstr>
      <vt:lpstr>PowerPoint Presentation</vt:lpstr>
      <vt:lpstr>PowerPoint Presentation</vt:lpstr>
      <vt:lpstr>R- Squared Value</vt:lpstr>
      <vt:lpstr>K – Nearest Neighbours (K-NN) </vt:lpstr>
      <vt:lpstr>Let us consider an example</vt:lpstr>
      <vt:lpstr>  </vt:lpstr>
      <vt:lpstr>PowerPoint Presentation</vt:lpstr>
      <vt:lpstr>PowerPoint Presentation</vt:lpstr>
      <vt:lpstr>How to determine the value of k? </vt:lpstr>
      <vt:lpstr>There is no fixed method to find k…</vt:lpstr>
      <vt:lpstr>References used: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2022-05-20T02:04:00Z</dcterms:modified>
</cp:coreProperties>
</file>

<file path=docProps/thumbnail.jpeg>
</file>